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665" r:id="rId1"/>
  </p:sldMasterIdLst>
  <p:notesMasterIdLst>
    <p:notesMasterId r:id="rId51"/>
  </p:notesMasterIdLst>
  <p:sldIdLst>
    <p:sldId id="452" r:id="rId2"/>
    <p:sldId id="459" r:id="rId3"/>
    <p:sldId id="543" r:id="rId4"/>
    <p:sldId id="544" r:id="rId5"/>
    <p:sldId id="455" r:id="rId6"/>
    <p:sldId id="595" r:id="rId7"/>
    <p:sldId id="592" r:id="rId8"/>
    <p:sldId id="593" r:id="rId9"/>
    <p:sldId id="588" r:id="rId10"/>
    <p:sldId id="553" r:id="rId11"/>
    <p:sldId id="554" r:id="rId12"/>
    <p:sldId id="555" r:id="rId13"/>
    <p:sldId id="557" r:id="rId14"/>
    <p:sldId id="566" r:id="rId15"/>
    <p:sldId id="594" r:id="rId16"/>
    <p:sldId id="570" r:id="rId17"/>
    <p:sldId id="571" r:id="rId18"/>
    <p:sldId id="572" r:id="rId19"/>
    <p:sldId id="573" r:id="rId20"/>
    <p:sldId id="574" r:id="rId21"/>
    <p:sldId id="575" r:id="rId22"/>
    <p:sldId id="576" r:id="rId23"/>
    <p:sldId id="583" r:id="rId24"/>
    <p:sldId id="584" r:id="rId25"/>
    <p:sldId id="585" r:id="rId26"/>
    <p:sldId id="586" r:id="rId27"/>
    <p:sldId id="545" r:id="rId28"/>
    <p:sldId id="549" r:id="rId29"/>
    <p:sldId id="550" r:id="rId30"/>
    <p:sldId id="551" r:id="rId31"/>
    <p:sldId id="552" r:id="rId32"/>
    <p:sldId id="556" r:id="rId33"/>
    <p:sldId id="558" r:id="rId34"/>
    <p:sldId id="559" r:id="rId35"/>
    <p:sldId id="560" r:id="rId36"/>
    <p:sldId id="561" r:id="rId37"/>
    <p:sldId id="562" r:id="rId38"/>
    <p:sldId id="563" r:id="rId39"/>
    <p:sldId id="565" r:id="rId40"/>
    <p:sldId id="569" r:id="rId41"/>
    <p:sldId id="590" r:id="rId42"/>
    <p:sldId id="567" r:id="rId43"/>
    <p:sldId id="568" r:id="rId44"/>
    <p:sldId id="577" r:id="rId45"/>
    <p:sldId id="578" r:id="rId46"/>
    <p:sldId id="579" r:id="rId47"/>
    <p:sldId id="580" r:id="rId48"/>
    <p:sldId id="581" r:id="rId49"/>
    <p:sldId id="564" r:id="rId50"/>
  </p:sldIdLst>
  <p:sldSz cx="24384000" cy="13716000"/>
  <p:notesSz cx="6858000" cy="9144000"/>
  <p:defaultTextStyle>
    <a:defPPr>
      <a:defRPr lang="en-US"/>
    </a:defPPr>
    <a:lvl1pPr marL="0" algn="l" defTabSz="1828526" rtl="0" eaLnBrk="1" latinLnBrk="0" hangingPunct="1">
      <a:defRPr sz="3599" kern="1200">
        <a:solidFill>
          <a:schemeClr val="tx1"/>
        </a:solidFill>
        <a:latin typeface="+mn-lt"/>
        <a:ea typeface="+mn-ea"/>
        <a:cs typeface="+mn-cs"/>
      </a:defRPr>
    </a:lvl1pPr>
    <a:lvl2pPr marL="914263" algn="l" defTabSz="1828526" rtl="0" eaLnBrk="1" latinLnBrk="0" hangingPunct="1">
      <a:defRPr sz="3599" kern="1200">
        <a:solidFill>
          <a:schemeClr val="tx1"/>
        </a:solidFill>
        <a:latin typeface="+mn-lt"/>
        <a:ea typeface="+mn-ea"/>
        <a:cs typeface="+mn-cs"/>
      </a:defRPr>
    </a:lvl2pPr>
    <a:lvl3pPr marL="1828526" algn="l" defTabSz="1828526" rtl="0" eaLnBrk="1" latinLnBrk="0" hangingPunct="1">
      <a:defRPr sz="3599" kern="1200">
        <a:solidFill>
          <a:schemeClr val="tx1"/>
        </a:solidFill>
        <a:latin typeface="+mn-lt"/>
        <a:ea typeface="+mn-ea"/>
        <a:cs typeface="+mn-cs"/>
      </a:defRPr>
    </a:lvl3pPr>
    <a:lvl4pPr marL="2742789" algn="l" defTabSz="1828526" rtl="0" eaLnBrk="1" latinLnBrk="0" hangingPunct="1">
      <a:defRPr sz="3599" kern="1200">
        <a:solidFill>
          <a:schemeClr val="tx1"/>
        </a:solidFill>
        <a:latin typeface="+mn-lt"/>
        <a:ea typeface="+mn-ea"/>
        <a:cs typeface="+mn-cs"/>
      </a:defRPr>
    </a:lvl4pPr>
    <a:lvl5pPr marL="3657051" algn="l" defTabSz="1828526" rtl="0" eaLnBrk="1" latinLnBrk="0" hangingPunct="1">
      <a:defRPr sz="3599" kern="1200">
        <a:solidFill>
          <a:schemeClr val="tx1"/>
        </a:solidFill>
        <a:latin typeface="+mn-lt"/>
        <a:ea typeface="+mn-ea"/>
        <a:cs typeface="+mn-cs"/>
      </a:defRPr>
    </a:lvl5pPr>
    <a:lvl6pPr marL="4571314" algn="l" defTabSz="1828526" rtl="0" eaLnBrk="1" latinLnBrk="0" hangingPunct="1">
      <a:defRPr sz="3599" kern="1200">
        <a:solidFill>
          <a:schemeClr val="tx1"/>
        </a:solidFill>
        <a:latin typeface="+mn-lt"/>
        <a:ea typeface="+mn-ea"/>
        <a:cs typeface="+mn-cs"/>
      </a:defRPr>
    </a:lvl6pPr>
    <a:lvl7pPr marL="5485577" algn="l" defTabSz="1828526" rtl="0" eaLnBrk="1" latinLnBrk="0" hangingPunct="1">
      <a:defRPr sz="3599" kern="1200">
        <a:solidFill>
          <a:schemeClr val="tx1"/>
        </a:solidFill>
        <a:latin typeface="+mn-lt"/>
        <a:ea typeface="+mn-ea"/>
        <a:cs typeface="+mn-cs"/>
      </a:defRPr>
    </a:lvl7pPr>
    <a:lvl8pPr marL="6399840" algn="l" defTabSz="1828526" rtl="0" eaLnBrk="1" latinLnBrk="0" hangingPunct="1">
      <a:defRPr sz="3599" kern="1200">
        <a:solidFill>
          <a:schemeClr val="tx1"/>
        </a:solidFill>
        <a:latin typeface="+mn-lt"/>
        <a:ea typeface="+mn-ea"/>
        <a:cs typeface="+mn-cs"/>
      </a:defRPr>
    </a:lvl8pPr>
    <a:lvl9pPr marL="7314103" algn="l" defTabSz="1828526" rtl="0" eaLnBrk="1" latinLnBrk="0" hangingPunct="1">
      <a:defRPr sz="3599" kern="1200">
        <a:solidFill>
          <a:schemeClr val="tx1"/>
        </a:solidFill>
        <a:latin typeface="+mn-lt"/>
        <a:ea typeface="+mn-ea"/>
        <a:cs typeface="+mn-cs"/>
      </a:defRPr>
    </a:lvl9pPr>
  </p:defaultTextStyle>
  <p:extLst>
    <p:ext uri="{EFAFB233-063F-42B5-8137-9DF3F51BA10A}">
      <p15:sldGuideLst xmlns:p15="http://schemas.microsoft.com/office/powerpoint/2012/main">
        <p15:guide id="1" pos="7680" userDrawn="1">
          <p15:clr>
            <a:srgbClr val="A4A3A4"/>
          </p15:clr>
        </p15:guide>
        <p15:guide id="2" pos="15346" userDrawn="1">
          <p15:clr>
            <a:srgbClr val="A4A3A4"/>
          </p15:clr>
        </p15:guide>
        <p15:guide id="3" orient="horz" pos="918" userDrawn="1">
          <p15:clr>
            <a:srgbClr val="A4A3A4"/>
          </p15:clr>
        </p15:guide>
        <p15:guide id="7" pos="7317" userDrawn="1">
          <p15:clr>
            <a:srgbClr val="A4A3A4"/>
          </p15:clr>
        </p15:guide>
        <p15:guide id="8" pos="8043" userDrawn="1">
          <p15:clr>
            <a:srgbClr val="A4A3A4"/>
          </p15:clr>
        </p15:guide>
        <p15:guide id="9" orient="horz" pos="7631" userDrawn="1">
          <p15:clr>
            <a:srgbClr val="A4A3A4"/>
          </p15:clr>
        </p15:guide>
        <p15:guide id="10" pos="1012" userDrawn="1">
          <p15:clr>
            <a:srgbClr val="A4A3A4"/>
          </p15:clr>
        </p15:guide>
        <p15:guide id="11" pos="14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348"/>
    <a:srgbClr val="0B8B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98" autoAdjust="0"/>
    <p:restoredTop sz="66636" autoAdjust="0"/>
  </p:normalViewPr>
  <p:slideViewPr>
    <p:cSldViewPr snapToObjects="1">
      <p:cViewPr>
        <p:scale>
          <a:sx n="34" d="100"/>
          <a:sy n="34" d="100"/>
        </p:scale>
        <p:origin x="1464" y="16"/>
      </p:cViewPr>
      <p:guideLst>
        <p:guide pos="7680"/>
        <p:guide pos="15346"/>
        <p:guide orient="horz" pos="918"/>
        <p:guide pos="7317"/>
        <p:guide pos="8043"/>
        <p:guide orient="horz" pos="7631"/>
        <p:guide pos="1012"/>
        <p:guide pos="14393"/>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EA27AE-3EBC-614C-A420-99ED4B3338A1}" type="datetimeFigureOut">
              <a:rPr lang="en-US" smtClean="0"/>
              <a:t>6/14/2022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40826B-D42A-9844-8E6E-DB15A56B1805}" type="slidenum">
              <a:rPr lang="en-US" smtClean="0"/>
              <a:t>‹#›</a:t>
            </a:fld>
            <a:endParaRPr lang="en-US"/>
          </a:p>
        </p:txBody>
      </p:sp>
    </p:spTree>
    <p:extLst>
      <p:ext uri="{BB962C8B-B14F-4D97-AF65-F5344CB8AC3E}">
        <p14:creationId xmlns:p14="http://schemas.microsoft.com/office/powerpoint/2010/main" val="1303455736"/>
      </p:ext>
    </p:extLst>
  </p:cSld>
  <p:clrMap bg1="lt1" tx1="dk1" bg2="lt2" tx2="dk2" accent1="accent1" accent2="accent2" accent3="accent3" accent4="accent4" accent5="accent5" accent6="accent6" hlink="hlink" folHlink="folHlink"/>
  <p:notesStyle>
    <a:lvl1pPr marL="0" algn="l" defTabSz="1828526" rtl="0" eaLnBrk="1" latinLnBrk="0" hangingPunct="1">
      <a:defRPr sz="2400" kern="1200">
        <a:solidFill>
          <a:schemeClr val="tx1"/>
        </a:solidFill>
        <a:latin typeface="+mn-lt"/>
        <a:ea typeface="+mn-ea"/>
        <a:cs typeface="+mn-cs"/>
      </a:defRPr>
    </a:lvl1pPr>
    <a:lvl2pPr marL="914263" algn="l" defTabSz="1828526" rtl="0" eaLnBrk="1" latinLnBrk="0" hangingPunct="1">
      <a:defRPr sz="2400" kern="1200">
        <a:solidFill>
          <a:schemeClr val="tx1"/>
        </a:solidFill>
        <a:latin typeface="+mn-lt"/>
        <a:ea typeface="+mn-ea"/>
        <a:cs typeface="+mn-cs"/>
      </a:defRPr>
    </a:lvl2pPr>
    <a:lvl3pPr marL="1828526" algn="l" defTabSz="1828526" rtl="0" eaLnBrk="1" latinLnBrk="0" hangingPunct="1">
      <a:defRPr sz="2400" kern="1200">
        <a:solidFill>
          <a:schemeClr val="tx1"/>
        </a:solidFill>
        <a:latin typeface="+mn-lt"/>
        <a:ea typeface="+mn-ea"/>
        <a:cs typeface="+mn-cs"/>
      </a:defRPr>
    </a:lvl3pPr>
    <a:lvl4pPr marL="2742789" algn="l" defTabSz="1828526" rtl="0" eaLnBrk="1" latinLnBrk="0" hangingPunct="1">
      <a:defRPr sz="2400" kern="1200">
        <a:solidFill>
          <a:schemeClr val="tx1"/>
        </a:solidFill>
        <a:latin typeface="+mn-lt"/>
        <a:ea typeface="+mn-ea"/>
        <a:cs typeface="+mn-cs"/>
      </a:defRPr>
    </a:lvl4pPr>
    <a:lvl5pPr marL="3657051" algn="l" defTabSz="1828526" rtl="0" eaLnBrk="1" latinLnBrk="0" hangingPunct="1">
      <a:defRPr sz="2400" kern="1200">
        <a:solidFill>
          <a:schemeClr val="tx1"/>
        </a:solidFill>
        <a:latin typeface="+mn-lt"/>
        <a:ea typeface="+mn-ea"/>
        <a:cs typeface="+mn-cs"/>
      </a:defRPr>
    </a:lvl5pPr>
    <a:lvl6pPr marL="4571314" algn="l" defTabSz="1828526" rtl="0" eaLnBrk="1" latinLnBrk="0" hangingPunct="1">
      <a:defRPr sz="2400" kern="1200">
        <a:solidFill>
          <a:schemeClr val="tx1"/>
        </a:solidFill>
        <a:latin typeface="+mn-lt"/>
        <a:ea typeface="+mn-ea"/>
        <a:cs typeface="+mn-cs"/>
      </a:defRPr>
    </a:lvl6pPr>
    <a:lvl7pPr marL="5485577" algn="l" defTabSz="1828526" rtl="0" eaLnBrk="1" latinLnBrk="0" hangingPunct="1">
      <a:defRPr sz="2400" kern="1200">
        <a:solidFill>
          <a:schemeClr val="tx1"/>
        </a:solidFill>
        <a:latin typeface="+mn-lt"/>
        <a:ea typeface="+mn-ea"/>
        <a:cs typeface="+mn-cs"/>
      </a:defRPr>
    </a:lvl7pPr>
    <a:lvl8pPr marL="6399840" algn="l" defTabSz="1828526" rtl="0" eaLnBrk="1" latinLnBrk="0" hangingPunct="1">
      <a:defRPr sz="2400" kern="1200">
        <a:solidFill>
          <a:schemeClr val="tx1"/>
        </a:solidFill>
        <a:latin typeface="+mn-lt"/>
        <a:ea typeface="+mn-ea"/>
        <a:cs typeface="+mn-cs"/>
      </a:defRPr>
    </a:lvl8pPr>
    <a:lvl9pPr marL="7314103" algn="l" defTabSz="1828526"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a:t>
            </a:r>
          </a:p>
          <a:p>
            <a:r>
              <a:rPr lang="en-US" dirty="0"/>
              <a:t>This is joint work between the ACSL lab in the Technion, Imperial College London, and the University of Edinburgh</a:t>
            </a:r>
          </a:p>
          <a:p>
            <a:endParaRPr lang="en-US" dirty="0"/>
          </a:p>
          <a:p>
            <a:r>
              <a:rPr lang="en-US" dirty="0"/>
              <a:t>I’m going to talk about our paper, Reconsidering OS Memory Optimizations in the </a:t>
            </a:r>
            <a:r>
              <a:rPr lang="en-US" dirty="0" err="1"/>
              <a:t>Presen</a:t>
            </a:r>
            <a:r>
              <a:rPr lang="en-US" dirty="0"/>
              <a:t>…</a:t>
            </a:r>
          </a:p>
        </p:txBody>
      </p:sp>
      <p:sp>
        <p:nvSpPr>
          <p:cNvPr id="4" name="Slide Number Placeholder 3"/>
          <p:cNvSpPr>
            <a:spLocks noGrp="1"/>
          </p:cNvSpPr>
          <p:nvPr>
            <p:ph type="sldNum" sz="quarter" idx="10"/>
          </p:nvPr>
        </p:nvSpPr>
        <p:spPr/>
        <p:txBody>
          <a:bodyPr/>
          <a:lstStyle/>
          <a:p>
            <a:fld id="{1B40826B-D42A-9844-8E6E-DB15A56B1805}" type="slidenum">
              <a:rPr lang="en-US" smtClean="0"/>
              <a:t>1</a:t>
            </a:fld>
            <a:endParaRPr lang="en-US"/>
          </a:p>
        </p:txBody>
      </p:sp>
    </p:spTree>
    <p:extLst>
      <p:ext uri="{BB962C8B-B14F-4D97-AF65-F5344CB8AC3E}">
        <p14:creationId xmlns:p14="http://schemas.microsoft.com/office/powerpoint/2010/main" val="278513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In our work we re-examine the benefits of huge pages.</a:t>
            </a:r>
          </a:p>
          <a:p>
            <a:pPr algn="l" rtl="0"/>
            <a:endParaRPr lang="en-US" dirty="0"/>
          </a:p>
          <a:p>
            <a:pPr algn="l" rtl="0"/>
            <a:r>
              <a:rPr lang="en-US" dirty="0"/>
              <a:t>In a traditional system, huge pages help reduce the translation costs incurred upon TLB miss. They also increase the overall TLB reach</a:t>
            </a:r>
          </a:p>
          <a:p>
            <a:pPr algn="l" rtl="0"/>
            <a:r>
              <a:rPr lang="en-US" dirty="0"/>
              <a:t>CLICK</a:t>
            </a:r>
          </a:p>
          <a:p>
            <a:pPr algn="l" rtl="0"/>
            <a:r>
              <a:rPr lang="en-US" dirty="0"/>
              <a:t>We ask whether huge pages are beneficial in a disaggregated memory system.</a:t>
            </a:r>
            <a:endParaRPr lang="LID4096" dirty="0"/>
          </a:p>
        </p:txBody>
      </p:sp>
      <p:sp>
        <p:nvSpPr>
          <p:cNvPr id="4" name="Slide Number Placeholder 3"/>
          <p:cNvSpPr>
            <a:spLocks noGrp="1"/>
          </p:cNvSpPr>
          <p:nvPr>
            <p:ph type="sldNum" sz="quarter" idx="5"/>
          </p:nvPr>
        </p:nvSpPr>
        <p:spPr/>
        <p:txBody>
          <a:bodyPr/>
          <a:lstStyle/>
          <a:p>
            <a:fld id="{1B40826B-D42A-9844-8E6E-DB15A56B1805}" type="slidenum">
              <a:rPr lang="en-US" smtClean="0"/>
              <a:t>10</a:t>
            </a:fld>
            <a:endParaRPr lang="en-US"/>
          </a:p>
        </p:txBody>
      </p:sp>
    </p:spTree>
    <p:extLst>
      <p:ext uri="{BB962C8B-B14F-4D97-AF65-F5344CB8AC3E}">
        <p14:creationId xmlns:p14="http://schemas.microsoft.com/office/powerpoint/2010/main" val="258905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We evaluate the impact huge pages have on system performance by evaluating huge-page-friendly workloads</a:t>
            </a:r>
          </a:p>
          <a:p>
            <a:pPr algn="l" rtl="0"/>
            <a:endParaRPr lang="en-US" dirty="0"/>
          </a:p>
          <a:p>
            <a:pPr algn="l" rtl="0"/>
            <a:r>
              <a:rPr lang="en-US" dirty="0"/>
              <a:t>We execute each workload with base and huge pages, and place all page tables in local memory, and the rest in remote memory, which has a higher latency than local memory.</a:t>
            </a:r>
          </a:p>
          <a:p>
            <a:pPr algn="l" rtl="0"/>
            <a:endParaRPr lang="en-US" dirty="0"/>
          </a:p>
          <a:p>
            <a:pPr algn="l" rtl="0"/>
            <a:r>
              <a:rPr lang="en-US" dirty="0"/>
              <a:t>The Y axis of the graph depicts the speedups gained by using huge pages over base pages, and the X axis is the access latency to the memory</a:t>
            </a:r>
          </a:p>
          <a:p>
            <a:pPr algn="l" rtl="0"/>
            <a:endParaRPr lang="en-US" dirty="0"/>
          </a:p>
          <a:p>
            <a:pPr algn="l" rtl="0"/>
            <a:r>
              <a:rPr lang="en-US" dirty="0"/>
              <a:t>At the small end of the latency spectrum, for example local DRAM access, and NUMA accesses, all workloads exhibit speedups. This makes sense as huge page support for operating systems are designed for these latency </a:t>
            </a:r>
            <a:r>
              <a:rPr lang="en-US" dirty="0" err="1"/>
              <a:t>regeims</a:t>
            </a:r>
            <a:r>
              <a:rPr lang="en-US" dirty="0"/>
              <a:t>.</a:t>
            </a:r>
          </a:p>
          <a:p>
            <a:pPr algn="l" rtl="0"/>
            <a:endParaRPr lang="en-US" dirty="0"/>
          </a:p>
          <a:p>
            <a:pPr algn="l" rtl="0"/>
            <a:r>
              <a:rPr lang="en-US" dirty="0"/>
              <a:t>As we increase the remote memory access latency, the benefits of huge pages start to diminish.</a:t>
            </a:r>
          </a:p>
          <a:p>
            <a:pPr marL="0" marR="0" lvl="0" indent="0" algn="l" defTabSz="1828526" rtl="0" eaLnBrk="1" fontAlgn="auto" latinLnBrk="0" hangingPunct="1">
              <a:lnSpc>
                <a:spcPct val="100000"/>
              </a:lnSpc>
              <a:spcBef>
                <a:spcPts val="0"/>
              </a:spcBef>
              <a:spcAft>
                <a:spcPts val="0"/>
              </a:spcAft>
              <a:buClrTx/>
              <a:buSzTx/>
              <a:buFontTx/>
              <a:buNone/>
              <a:tabLst/>
              <a:defRPr/>
            </a:pPr>
            <a:r>
              <a:rPr lang="en-US" dirty="0"/>
              <a:t>CLICK</a:t>
            </a:r>
          </a:p>
          <a:p>
            <a:pPr algn="l" rtl="0"/>
            <a:r>
              <a:rPr lang="en-US" dirty="0"/>
              <a:t>Specifically, the benefits of huge pages under the disaggregated memory latencies diminish altogether</a:t>
            </a:r>
          </a:p>
          <a:p>
            <a:pPr algn="l" rtl="0"/>
            <a:endParaRPr lang="en-US" dirty="0"/>
          </a:p>
          <a:p>
            <a:pPr algn="l" rtl="0"/>
            <a:r>
              <a:rPr lang="en-US" dirty="0"/>
              <a:t>As the access latencies increase, the relative overhead spent on address translation decreases, therefore the benefits of huge pages are not apparent</a:t>
            </a:r>
          </a:p>
        </p:txBody>
      </p:sp>
      <p:sp>
        <p:nvSpPr>
          <p:cNvPr id="4" name="Slide Number Placeholder 3"/>
          <p:cNvSpPr>
            <a:spLocks noGrp="1"/>
          </p:cNvSpPr>
          <p:nvPr>
            <p:ph type="sldNum" sz="quarter" idx="5"/>
          </p:nvPr>
        </p:nvSpPr>
        <p:spPr/>
        <p:txBody>
          <a:bodyPr/>
          <a:lstStyle/>
          <a:p>
            <a:fld id="{1B40826B-D42A-9844-8E6E-DB15A56B1805}" type="slidenum">
              <a:rPr lang="en-US" smtClean="0"/>
              <a:t>11</a:t>
            </a:fld>
            <a:endParaRPr lang="en-US"/>
          </a:p>
        </p:txBody>
      </p:sp>
    </p:spTree>
    <p:extLst>
      <p:ext uri="{BB962C8B-B14F-4D97-AF65-F5344CB8AC3E}">
        <p14:creationId xmlns:p14="http://schemas.microsoft.com/office/powerpoint/2010/main" val="3899206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To evaluate the impact of huge pages in local memory in a disaggregated memory system, we execute Memcached serving Facebook’s ETC workload</a:t>
            </a:r>
          </a:p>
          <a:p>
            <a:pPr algn="l" rtl="0"/>
            <a:endParaRPr lang="en-US" dirty="0"/>
          </a:p>
          <a:p>
            <a:pPr algn="l" rtl="0"/>
            <a:r>
              <a:rPr lang="en-US" dirty="0"/>
              <a:t>As before, the Y axis depicts the speedup of huge page execution vs. base page on local memory. The X axis is the portion of the </a:t>
            </a:r>
            <a:r>
              <a:rPr lang="en-US" dirty="0" err="1"/>
              <a:t>workingset</a:t>
            </a:r>
            <a:r>
              <a:rPr lang="en-US" dirty="0"/>
              <a:t> which fits in local memory.</a:t>
            </a:r>
          </a:p>
          <a:p>
            <a:pPr algn="l" rtl="0"/>
            <a:endParaRPr lang="en-US" dirty="0"/>
          </a:p>
          <a:p>
            <a:pPr algn="l" rtl="0"/>
            <a:r>
              <a:rPr lang="en-US" dirty="0"/>
              <a:t>We place the hottest pages in local memory via prior offline analysis</a:t>
            </a:r>
          </a:p>
          <a:p>
            <a:pPr marL="0" marR="0" lvl="0" indent="0" algn="l" defTabSz="1828526" rtl="0" eaLnBrk="1" fontAlgn="auto" latinLnBrk="0" hangingPunct="1">
              <a:lnSpc>
                <a:spcPct val="100000"/>
              </a:lnSpc>
              <a:spcBef>
                <a:spcPts val="0"/>
              </a:spcBef>
              <a:spcAft>
                <a:spcPts val="0"/>
              </a:spcAft>
              <a:buClrTx/>
              <a:buSzTx/>
              <a:buFontTx/>
              <a:buNone/>
              <a:tabLst/>
              <a:defRPr/>
            </a:pPr>
            <a:endParaRPr lang="en-US" dirty="0"/>
          </a:p>
          <a:p>
            <a:pPr marL="0" marR="0" lvl="0" indent="0" algn="l" defTabSz="1828526" rtl="0" eaLnBrk="1" fontAlgn="auto" latinLnBrk="0" hangingPunct="1">
              <a:lnSpc>
                <a:spcPct val="100000"/>
              </a:lnSpc>
              <a:spcBef>
                <a:spcPts val="0"/>
              </a:spcBef>
              <a:spcAft>
                <a:spcPts val="0"/>
              </a:spcAft>
              <a:buClrTx/>
              <a:buSzTx/>
              <a:buFontTx/>
              <a:buNone/>
              <a:tabLst/>
              <a:defRPr/>
            </a:pPr>
            <a:r>
              <a:rPr lang="en-US" dirty="0"/>
              <a:t>As the portion of the </a:t>
            </a:r>
            <a:r>
              <a:rPr lang="en-US" dirty="0" err="1"/>
              <a:t>workingset</a:t>
            </a:r>
            <a:r>
              <a:rPr lang="en-US" dirty="0"/>
              <a:t> in local memory decreases, so does the speedup of huge pages.</a:t>
            </a:r>
          </a:p>
          <a:p>
            <a:pPr marL="0" marR="0" lvl="0" indent="0" algn="l" defTabSz="1828526"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1828526" rtl="0" eaLnBrk="1" fontAlgn="auto" latinLnBrk="0" hangingPunct="1">
              <a:lnSpc>
                <a:spcPct val="100000"/>
              </a:lnSpc>
              <a:spcBef>
                <a:spcPts val="0"/>
              </a:spcBef>
              <a:spcAft>
                <a:spcPts val="0"/>
              </a:spcAft>
              <a:buClrTx/>
              <a:buSzTx/>
              <a:buFontTx/>
              <a:buNone/>
              <a:tabLst/>
              <a:defRPr/>
            </a:pPr>
            <a:r>
              <a:rPr lang="en-US" dirty="0"/>
              <a:t>At a certain point, we notice a slowdown of  the huge page execution vs base pages.</a:t>
            </a:r>
            <a:endParaRPr lang="he-IL" dirty="0"/>
          </a:p>
          <a:p>
            <a:pPr marL="0" marR="0" lvl="0" indent="0" algn="l" defTabSz="1828526" rtl="0" eaLnBrk="1" fontAlgn="auto" latinLnBrk="0" hangingPunct="1">
              <a:lnSpc>
                <a:spcPct val="100000"/>
              </a:lnSpc>
              <a:spcBef>
                <a:spcPts val="0"/>
              </a:spcBef>
              <a:spcAft>
                <a:spcPts val="0"/>
              </a:spcAft>
              <a:buClrTx/>
              <a:buSzTx/>
              <a:buFontTx/>
              <a:buNone/>
              <a:tabLst/>
              <a:defRPr/>
            </a:pPr>
            <a:r>
              <a:rPr lang="en-US" dirty="0"/>
              <a:t>CLICK</a:t>
            </a:r>
          </a:p>
          <a:p>
            <a:pPr algn="l" rtl="0"/>
            <a:r>
              <a:rPr lang="en-US" dirty="0"/>
              <a:t>As there is a slowdown and the performance didn’t normalize to base pages performance only, we investigated further.</a:t>
            </a:r>
          </a:p>
          <a:p>
            <a:pPr algn="l" rtl="0"/>
            <a:r>
              <a:rPr lang="en-US" dirty="0"/>
              <a:t>whether this is caused by memory bloat</a:t>
            </a:r>
          </a:p>
          <a:p>
            <a:pPr algn="l" rtl="0"/>
            <a:r>
              <a:rPr lang="en-US" dirty="0"/>
              <a:t>CLICK</a:t>
            </a:r>
          </a:p>
          <a:p>
            <a:pPr algn="l" rtl="0"/>
            <a:r>
              <a:rPr lang="en-US" dirty="0"/>
              <a:t>Which turned out was not the case</a:t>
            </a:r>
          </a:p>
          <a:p>
            <a:pPr algn="l" rtl="0"/>
            <a:r>
              <a:rPr lang="en-US" dirty="0"/>
              <a:t>We also asked ourselves whether the coarse-granular information of huge pages affected the placement policy</a:t>
            </a:r>
          </a:p>
          <a:p>
            <a:pPr algn="l" rtl="0"/>
            <a:r>
              <a:rPr lang="en-US" dirty="0"/>
              <a:t>CLICK</a:t>
            </a:r>
          </a:p>
          <a:p>
            <a:pPr algn="l" rtl="0"/>
            <a:r>
              <a:rPr lang="en-US" dirty="0"/>
              <a:t>But we statically place the hottest pages in local memory and do not migrate memory over time</a:t>
            </a:r>
          </a:p>
          <a:p>
            <a:pPr algn="l" rtl="0"/>
            <a:endParaRPr lang="en-US" dirty="0"/>
          </a:p>
          <a:p>
            <a:pPr algn="l" rtl="0"/>
            <a:r>
              <a:rPr lang="en-US" dirty="0"/>
              <a:t>Turns out that this slowdown occurs because the hot huge pages that reside in local memory contain cold base pages, which occupy valuable local memory space</a:t>
            </a:r>
          </a:p>
        </p:txBody>
      </p:sp>
      <p:sp>
        <p:nvSpPr>
          <p:cNvPr id="4" name="Slide Number Placeholder 3"/>
          <p:cNvSpPr>
            <a:spLocks noGrp="1"/>
          </p:cNvSpPr>
          <p:nvPr>
            <p:ph type="sldNum" sz="quarter" idx="5"/>
          </p:nvPr>
        </p:nvSpPr>
        <p:spPr/>
        <p:txBody>
          <a:bodyPr/>
          <a:lstStyle/>
          <a:p>
            <a:fld id="{1B40826B-D42A-9844-8E6E-DB15A56B1805}" type="slidenum">
              <a:rPr lang="en-US" smtClean="0"/>
              <a:t>12</a:t>
            </a:fld>
            <a:endParaRPr lang="en-US"/>
          </a:p>
        </p:txBody>
      </p:sp>
    </p:spTree>
    <p:extLst>
      <p:ext uri="{BB962C8B-B14F-4D97-AF65-F5344CB8AC3E}">
        <p14:creationId xmlns:p14="http://schemas.microsoft.com/office/powerpoint/2010/main" val="101188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We call the phenomenon observed in the previous graph “hotness fragmentation”</a:t>
            </a:r>
          </a:p>
          <a:p>
            <a:pPr algn="l" rtl="0"/>
            <a:endParaRPr lang="en-US" dirty="0"/>
          </a:p>
          <a:p>
            <a:pPr algn="l" rtl="0"/>
            <a:r>
              <a:rPr lang="en-US" dirty="0"/>
              <a:t>Hotness fragmentation occurs when cold base pages reside within local huge pages. These huge pages are placed in local memory due to their overall hotness.</a:t>
            </a:r>
          </a:p>
          <a:p>
            <a:pPr algn="l" rtl="0"/>
            <a:endParaRPr lang="en-US" dirty="0"/>
          </a:p>
          <a:p>
            <a:pPr algn="l" rtl="0"/>
            <a:r>
              <a:rPr lang="en-US" dirty="0"/>
              <a:t>This phenomenon directly affects performance.</a:t>
            </a:r>
          </a:p>
          <a:p>
            <a:pPr algn="l" rtl="0"/>
            <a:endParaRPr lang="en-US" dirty="0"/>
          </a:p>
          <a:p>
            <a:pPr algn="l" rtl="0"/>
            <a:r>
              <a:rPr lang="en-US" dirty="0"/>
              <a:t>As a toy example, lets assume a disaggregated memory system with a local memory of 2MiB, the size of a huge page.</a:t>
            </a:r>
          </a:p>
          <a:p>
            <a:pPr algn="l" rtl="0"/>
            <a:endParaRPr lang="en-US" dirty="0"/>
          </a:p>
          <a:p>
            <a:pPr algn="l" rtl="0"/>
            <a:r>
              <a:rPr lang="en-US" dirty="0"/>
              <a:t>Our toy workload has 512 base pages’ worth of hot data, each 4KiB in size.</a:t>
            </a:r>
          </a:p>
          <a:p>
            <a:pPr algn="l" rtl="0"/>
            <a:endParaRPr lang="en-US" dirty="0"/>
          </a:p>
          <a:p>
            <a:pPr algn="l" rtl="0"/>
            <a:r>
              <a:rPr lang="en-US" dirty="0"/>
              <a:t>When huge pages are enabled in local memory, the best-case scenario is if all the base pages are part of the same huge-page, which is placed in local memory</a:t>
            </a:r>
          </a:p>
          <a:p>
            <a:pPr algn="l" rtl="0"/>
            <a:r>
              <a:rPr lang="en-US" dirty="0"/>
              <a:t>CLICK</a:t>
            </a:r>
          </a:p>
          <a:p>
            <a:pPr algn="l" rtl="0"/>
            <a:r>
              <a:rPr lang="en-US" dirty="0"/>
              <a:t>However, in a typical scenario, these pages are not contiguous in the virtual address range and cannot be co-located together in the same huge page. This leads to the under-utilization of local memory</a:t>
            </a:r>
          </a:p>
          <a:p>
            <a:pPr algn="l" rtl="0"/>
            <a:endParaRPr lang="en-US" dirty="0"/>
          </a:p>
          <a:p>
            <a:pPr algn="l" rtl="0"/>
            <a:r>
              <a:rPr lang="en-US" dirty="0"/>
              <a:t>In the disaggregated memory latency regime, placing hot pages in remote memory has a high penalty. Consequently, it is more efficient to have slightly worse translation performance to local memory than paying high penalties for remote accesses</a:t>
            </a:r>
          </a:p>
          <a:p>
            <a:pPr algn="l" rtl="0"/>
            <a:r>
              <a:rPr lang="en-US" dirty="0"/>
              <a:t>CLICK</a:t>
            </a:r>
          </a:p>
          <a:p>
            <a:pPr algn="l" rtl="0"/>
            <a:r>
              <a:rPr lang="en-US" dirty="0"/>
              <a:t>More information regarding hotness fragmentation can be found in the paper</a:t>
            </a:r>
          </a:p>
          <a:p>
            <a:pPr algn="l" rtl="0"/>
            <a:endParaRPr lang="en-US" dirty="0"/>
          </a:p>
        </p:txBody>
      </p:sp>
      <p:sp>
        <p:nvSpPr>
          <p:cNvPr id="4" name="Slide Number Placeholder 3"/>
          <p:cNvSpPr>
            <a:spLocks noGrp="1"/>
          </p:cNvSpPr>
          <p:nvPr>
            <p:ph type="sldNum" sz="quarter" idx="5"/>
          </p:nvPr>
        </p:nvSpPr>
        <p:spPr/>
        <p:txBody>
          <a:bodyPr/>
          <a:lstStyle/>
          <a:p>
            <a:fld id="{1B40826B-D42A-9844-8E6E-DB15A56B1805}" type="slidenum">
              <a:rPr lang="en-US" smtClean="0"/>
              <a:t>13</a:t>
            </a:fld>
            <a:endParaRPr lang="en-US"/>
          </a:p>
        </p:txBody>
      </p:sp>
    </p:spTree>
    <p:extLst>
      <p:ext uri="{BB962C8B-B14F-4D97-AF65-F5344CB8AC3E}">
        <p14:creationId xmlns:p14="http://schemas.microsoft.com/office/powerpoint/2010/main" val="2561354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In order to classify pages as either hot or cold, we utilize accessed bits in the page tables.</a:t>
            </a:r>
          </a:p>
          <a:p>
            <a:pPr algn="l" rtl="0"/>
            <a:endParaRPr lang="en-US" dirty="0"/>
          </a:p>
          <a:p>
            <a:pPr algn="l" rtl="0"/>
            <a:r>
              <a:rPr lang="en-US" dirty="0"/>
              <a:t>Base pages provide finer hotness classification granularity, but the number of page table entries which represent a virtual address range is far larger than a huge-page based system. This means that more system resources need to be spent when scanning a virtual address range backed by base pages vs. huge pages.</a:t>
            </a:r>
          </a:p>
          <a:p>
            <a:pPr algn="l" rtl="0"/>
            <a:endParaRPr lang="en-US" dirty="0"/>
          </a:p>
          <a:p>
            <a:pPr algn="l" rtl="0"/>
            <a:r>
              <a:rPr lang="en-US" dirty="0"/>
              <a:t>Also, the accessed bit scanning frequency needs to be high enough to differentiate between hot and cold pages. However this entails high overheads</a:t>
            </a:r>
          </a:p>
          <a:p>
            <a:pPr algn="l" rtl="0"/>
            <a:endParaRPr lang="en-US" dirty="0"/>
          </a:p>
          <a:p>
            <a:pPr algn="l" rtl="0"/>
            <a:r>
              <a:rPr lang="en-US" dirty="0"/>
              <a:t>If the scanning frequency is too low, all pages in the system will be classified as hot</a:t>
            </a:r>
          </a:p>
        </p:txBody>
      </p:sp>
      <p:sp>
        <p:nvSpPr>
          <p:cNvPr id="4" name="Slide Number Placeholder 3"/>
          <p:cNvSpPr>
            <a:spLocks noGrp="1"/>
          </p:cNvSpPr>
          <p:nvPr>
            <p:ph type="sldNum" sz="quarter" idx="10"/>
          </p:nvPr>
        </p:nvSpPr>
        <p:spPr/>
        <p:txBody>
          <a:bodyPr/>
          <a:lstStyle/>
          <a:p>
            <a:fld id="{1B40826B-D42A-9844-8E6E-DB15A56B1805}" type="slidenum">
              <a:rPr lang="en-US" smtClean="0"/>
              <a:t>14</a:t>
            </a:fld>
            <a:endParaRPr lang="en-US"/>
          </a:p>
        </p:txBody>
      </p:sp>
    </p:spTree>
    <p:extLst>
      <p:ext uri="{BB962C8B-B14F-4D97-AF65-F5344CB8AC3E}">
        <p14:creationId xmlns:p14="http://schemas.microsoft.com/office/powerpoint/2010/main" val="2749991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en-US" dirty="0"/>
              <a:t>At this point we introduce </a:t>
            </a:r>
            <a:r>
              <a:rPr lang="en-US" dirty="0" err="1"/>
              <a:t>HotBox</a:t>
            </a:r>
            <a:r>
              <a:rPr lang="en-US" dirty="0"/>
              <a:t>, a low-over OS memory subsystem for disaggregated memory systems.</a:t>
            </a:r>
          </a:p>
          <a:p>
            <a:pPr marL="0" marR="0" lvl="0" indent="0" algn="l" defTabSz="1828526" rtl="0" eaLnBrk="1" fontAlgn="auto" latinLnBrk="0" hangingPunct="1">
              <a:lnSpc>
                <a:spcPct val="100000"/>
              </a:lnSpc>
              <a:spcBef>
                <a:spcPts val="0"/>
              </a:spcBef>
              <a:spcAft>
                <a:spcPts val="0"/>
              </a:spcAft>
              <a:buClrTx/>
              <a:buSzTx/>
              <a:buFontTx/>
              <a:buNone/>
              <a:tabLst/>
              <a:defRPr/>
            </a:pPr>
            <a:r>
              <a:rPr lang="en-US" dirty="0"/>
              <a:t>Addressing the prior challenges introduced:</a:t>
            </a:r>
          </a:p>
          <a:p>
            <a:pPr algn="l" rtl="0"/>
            <a:r>
              <a:rPr lang="en-US" dirty="0"/>
              <a:t>CLICK</a:t>
            </a:r>
          </a:p>
          <a:p>
            <a:pPr algn="l" rtl="0"/>
            <a:r>
              <a:rPr lang="en-US" dirty="0" err="1"/>
              <a:t>HotBox</a:t>
            </a:r>
            <a:r>
              <a:rPr lang="en-US" dirty="0"/>
              <a:t> utilizes the hybrid memory access model to achieve high performance</a:t>
            </a:r>
          </a:p>
          <a:p>
            <a:pPr algn="l" rtl="0"/>
            <a:r>
              <a:rPr lang="en-US" dirty="0"/>
              <a:t>CLICK</a:t>
            </a:r>
          </a:p>
          <a:p>
            <a:pPr algn="l" rtl="0"/>
            <a:r>
              <a:rPr lang="en-US" dirty="0"/>
              <a:t>and uses the NUMA abstraction for local and remote memories</a:t>
            </a:r>
          </a:p>
          <a:p>
            <a:pPr algn="l" rtl="0"/>
            <a:r>
              <a:rPr lang="en-US" dirty="0"/>
              <a:t>CLICK</a:t>
            </a:r>
          </a:p>
          <a:p>
            <a:pPr algn="l" rtl="0"/>
            <a:r>
              <a:rPr lang="en-US" dirty="0" err="1"/>
              <a:t>HotBox</a:t>
            </a:r>
            <a:r>
              <a:rPr lang="en-US" dirty="0"/>
              <a:t> uses base-pages only to circumvent hotness fragmentation, as well as gain fine-granular information on memory hotness</a:t>
            </a:r>
          </a:p>
          <a:p>
            <a:pPr algn="l" rtl="0"/>
            <a:r>
              <a:rPr lang="en-US" dirty="0"/>
              <a:t>CLICK</a:t>
            </a:r>
          </a:p>
          <a:p>
            <a:pPr algn="l" rtl="0"/>
            <a:r>
              <a:rPr lang="en-US" dirty="0"/>
              <a:t>And finally, Hotbox employs an adaptive scanning and migration utility inspection to accurately classify page hotness, and do so with low overheads. In the disaggregated memory latency regime, penalties for mis-identification of hot pages are high. it is important to correctly classify pages in both local and remote memory. In the next slides we will go over the adaptive scanning and migration utility mechanisms</a:t>
            </a:r>
          </a:p>
        </p:txBody>
      </p:sp>
      <p:sp>
        <p:nvSpPr>
          <p:cNvPr id="4" name="Slide Number Placeholder 3"/>
          <p:cNvSpPr>
            <a:spLocks noGrp="1"/>
          </p:cNvSpPr>
          <p:nvPr>
            <p:ph type="sldNum" sz="quarter" idx="10"/>
          </p:nvPr>
        </p:nvSpPr>
        <p:spPr/>
        <p:txBody>
          <a:bodyPr/>
          <a:lstStyle/>
          <a:p>
            <a:fld id="{1B40826B-D42A-9844-8E6E-DB15A56B1805}" type="slidenum">
              <a:rPr lang="en-US" smtClean="0"/>
              <a:t>15</a:t>
            </a:fld>
            <a:endParaRPr lang="en-US"/>
          </a:p>
        </p:txBody>
      </p:sp>
    </p:spTree>
    <p:extLst>
      <p:ext uri="{BB962C8B-B14F-4D97-AF65-F5344CB8AC3E}">
        <p14:creationId xmlns:p14="http://schemas.microsoft.com/office/powerpoint/2010/main" val="571108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err="1"/>
              <a:t>HotBox</a:t>
            </a:r>
            <a:r>
              <a:rPr lang="en-US" dirty="0"/>
              <a:t> utilizes an adaptive scanning technique akin to Linux’ page frame reclaim mechanism to differentiate between hot and cold pages, as well as to keep scanning overheads low</a:t>
            </a:r>
          </a:p>
          <a:p>
            <a:pPr algn="l" rtl="0"/>
            <a:endParaRPr lang="en-US" dirty="0"/>
          </a:p>
          <a:p>
            <a:pPr algn="l" rtl="0"/>
            <a:r>
              <a:rPr lang="en-US" dirty="0"/>
              <a:t>The diagram represents the migration and scanning mechanism employed by </a:t>
            </a:r>
            <a:r>
              <a:rPr lang="en-US" dirty="0" err="1"/>
              <a:t>HotBox</a:t>
            </a:r>
            <a:r>
              <a:rPr lang="en-US" dirty="0"/>
              <a:t>.</a:t>
            </a:r>
          </a:p>
          <a:p>
            <a:pPr algn="l" rtl="0"/>
            <a:endParaRPr lang="en-US" dirty="0"/>
          </a:p>
          <a:p>
            <a:pPr algn="l" rtl="0"/>
            <a:r>
              <a:rPr lang="en-US" dirty="0"/>
              <a:t>On the right we can see the active and inactive LRU lists for local memory.</a:t>
            </a:r>
          </a:p>
          <a:p>
            <a:pPr algn="l" rtl="0"/>
            <a:endParaRPr lang="en-US" dirty="0"/>
          </a:p>
          <a:p>
            <a:pPr algn="l" rtl="0"/>
            <a:r>
              <a:rPr lang="en-US" dirty="0"/>
              <a:t>The left side of the diagram represents the remote memory and </a:t>
            </a:r>
            <a:r>
              <a:rPr lang="en-US" dirty="0" err="1"/>
              <a:t>HotBox’s</a:t>
            </a:r>
            <a:r>
              <a:rPr lang="en-US" dirty="0"/>
              <a:t> classification technique for remote memory pages.</a:t>
            </a:r>
          </a:p>
          <a:p>
            <a:pPr algn="l" rtl="0"/>
            <a:endParaRPr lang="en-US" dirty="0"/>
          </a:p>
          <a:p>
            <a:pPr algn="l" rtl="0"/>
            <a:r>
              <a:rPr lang="en-US" dirty="0"/>
              <a:t>Hotbox periodically scans pages which reside in the remote memory and updates their state between cold, warm and hot</a:t>
            </a:r>
          </a:p>
        </p:txBody>
      </p:sp>
      <p:sp>
        <p:nvSpPr>
          <p:cNvPr id="4" name="Slide Number Placeholder 3"/>
          <p:cNvSpPr>
            <a:spLocks noGrp="1"/>
          </p:cNvSpPr>
          <p:nvPr>
            <p:ph type="sldNum" sz="quarter" idx="10"/>
          </p:nvPr>
        </p:nvSpPr>
        <p:spPr/>
        <p:txBody>
          <a:bodyPr/>
          <a:lstStyle/>
          <a:p>
            <a:fld id="{1B40826B-D42A-9844-8E6E-DB15A56B1805}" type="slidenum">
              <a:rPr lang="en-US" smtClean="0"/>
              <a:t>16</a:t>
            </a:fld>
            <a:endParaRPr lang="en-US"/>
          </a:p>
        </p:txBody>
      </p:sp>
    </p:spTree>
    <p:extLst>
      <p:ext uri="{BB962C8B-B14F-4D97-AF65-F5344CB8AC3E}">
        <p14:creationId xmlns:p14="http://schemas.microsoft.com/office/powerpoint/2010/main" val="3791956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Once a page is classified as hot in the remote memory, it is unmapped from the page tables</a:t>
            </a:r>
          </a:p>
        </p:txBody>
      </p:sp>
      <p:sp>
        <p:nvSpPr>
          <p:cNvPr id="4" name="Slide Number Placeholder 3"/>
          <p:cNvSpPr>
            <a:spLocks noGrp="1"/>
          </p:cNvSpPr>
          <p:nvPr>
            <p:ph type="sldNum" sz="quarter" idx="10"/>
          </p:nvPr>
        </p:nvSpPr>
        <p:spPr/>
        <p:txBody>
          <a:bodyPr/>
          <a:lstStyle/>
          <a:p>
            <a:fld id="{1B40826B-D42A-9844-8E6E-DB15A56B1805}" type="slidenum">
              <a:rPr lang="en-US" smtClean="0"/>
              <a:t>17</a:t>
            </a:fld>
            <a:endParaRPr lang="en-US"/>
          </a:p>
        </p:txBody>
      </p:sp>
    </p:spTree>
    <p:extLst>
      <p:ext uri="{BB962C8B-B14F-4D97-AF65-F5344CB8AC3E}">
        <p14:creationId xmlns:p14="http://schemas.microsoft.com/office/powerpoint/2010/main" val="1852818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Upon a subsequent access to the unmapped page, a page fault is raised, and the page is migrated to local memory and inserted into the active list</a:t>
            </a:r>
          </a:p>
          <a:p>
            <a:pPr algn="l" rtl="0"/>
            <a:endParaRPr lang="en-US" dirty="0"/>
          </a:p>
          <a:p>
            <a:pPr algn="l" rtl="0"/>
            <a:r>
              <a:rPr lang="en-US" dirty="0"/>
              <a:t>This in turn increases the local memory pressure</a:t>
            </a:r>
          </a:p>
        </p:txBody>
      </p:sp>
      <p:sp>
        <p:nvSpPr>
          <p:cNvPr id="4" name="Slide Number Placeholder 3"/>
          <p:cNvSpPr>
            <a:spLocks noGrp="1"/>
          </p:cNvSpPr>
          <p:nvPr>
            <p:ph type="sldNum" sz="quarter" idx="10"/>
          </p:nvPr>
        </p:nvSpPr>
        <p:spPr/>
        <p:txBody>
          <a:bodyPr/>
          <a:lstStyle/>
          <a:p>
            <a:fld id="{1B40826B-D42A-9844-8E6E-DB15A56B1805}" type="slidenum">
              <a:rPr lang="en-US" smtClean="0"/>
              <a:t>18</a:t>
            </a:fld>
            <a:endParaRPr lang="en-US"/>
          </a:p>
        </p:txBody>
      </p:sp>
    </p:spTree>
    <p:extLst>
      <p:ext uri="{BB962C8B-B14F-4D97-AF65-F5344CB8AC3E}">
        <p14:creationId xmlns:p14="http://schemas.microsoft.com/office/powerpoint/2010/main" val="3329906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Once the local memory pressure is raised, the active and inactive lists are </a:t>
            </a:r>
            <a:r>
              <a:rPr lang="en-US" dirty="0" err="1"/>
              <a:t>shrinked</a:t>
            </a:r>
            <a:r>
              <a:rPr lang="en-US" dirty="0"/>
              <a:t>, and the pages at the bottom of the inactive list are examined and classified as either hot or cold</a:t>
            </a:r>
          </a:p>
          <a:p>
            <a:pPr algn="l" rtl="0"/>
            <a:endParaRPr lang="en-US" dirty="0"/>
          </a:p>
          <a:p>
            <a:pPr algn="l" rtl="0"/>
            <a:r>
              <a:rPr lang="en-US" dirty="0"/>
              <a:t>The adaptivity of the local memory scanning relies upon the presence of hot pages in the remote memory.</a:t>
            </a:r>
          </a:p>
          <a:p>
            <a:pPr algn="l" rtl="0"/>
            <a:endParaRPr lang="en-US" dirty="0"/>
          </a:p>
          <a:p>
            <a:pPr algn="l" rtl="0"/>
            <a:r>
              <a:rPr lang="en-US" dirty="0"/>
              <a:t>If few hot pages are detected in remote memory, local memory scanning frequency is low and vice versa.</a:t>
            </a:r>
          </a:p>
          <a:p>
            <a:pPr algn="l" rtl="0"/>
            <a:endParaRPr lang="en-US" dirty="0"/>
          </a:p>
          <a:p>
            <a:pPr algn="l" rtl="0"/>
            <a:r>
              <a:rPr lang="en-US" dirty="0"/>
              <a:t>However, once the hot pages, or the hottest subset of them, reside within local memory, any further scanning and migration efforts are </a:t>
            </a:r>
            <a:r>
              <a:rPr lang="en-US" dirty="0" err="1"/>
              <a:t>fruiteless</a:t>
            </a:r>
            <a:r>
              <a:rPr lang="en-US" dirty="0"/>
              <a:t> and will only hurt performance by exerting overheads on the system</a:t>
            </a:r>
          </a:p>
        </p:txBody>
      </p:sp>
      <p:sp>
        <p:nvSpPr>
          <p:cNvPr id="4" name="Slide Number Placeholder 3"/>
          <p:cNvSpPr>
            <a:spLocks noGrp="1"/>
          </p:cNvSpPr>
          <p:nvPr>
            <p:ph type="sldNum" sz="quarter" idx="10"/>
          </p:nvPr>
        </p:nvSpPr>
        <p:spPr/>
        <p:txBody>
          <a:bodyPr/>
          <a:lstStyle/>
          <a:p>
            <a:fld id="{1B40826B-D42A-9844-8E6E-DB15A56B1805}" type="slidenum">
              <a:rPr lang="en-US" smtClean="0"/>
              <a:t>19</a:t>
            </a:fld>
            <a:endParaRPr lang="en-US"/>
          </a:p>
        </p:txBody>
      </p:sp>
    </p:spTree>
    <p:extLst>
      <p:ext uri="{BB962C8B-B14F-4D97-AF65-F5344CB8AC3E}">
        <p14:creationId xmlns:p14="http://schemas.microsoft.com/office/powerpoint/2010/main" val="222424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Over time, the demand for additional memory in servers increases</a:t>
            </a:r>
          </a:p>
          <a:p>
            <a:pPr algn="l" rtl="0"/>
            <a:endParaRPr lang="en-US" dirty="0"/>
          </a:p>
          <a:p>
            <a:pPr algn="l" rtl="0"/>
            <a:r>
              <a:rPr lang="en-US" dirty="0"/>
              <a:t>Data-center applications exhibit larger and larger memory footprints</a:t>
            </a:r>
          </a:p>
        </p:txBody>
      </p:sp>
      <p:sp>
        <p:nvSpPr>
          <p:cNvPr id="4" name="Slide Number Placeholder 3"/>
          <p:cNvSpPr>
            <a:spLocks noGrp="1"/>
          </p:cNvSpPr>
          <p:nvPr>
            <p:ph type="sldNum" sz="quarter" idx="5"/>
          </p:nvPr>
        </p:nvSpPr>
        <p:spPr/>
        <p:txBody>
          <a:bodyPr/>
          <a:lstStyle/>
          <a:p>
            <a:fld id="{1B40826B-D42A-9844-8E6E-DB15A56B1805}" type="slidenum">
              <a:rPr lang="en-US" smtClean="0"/>
              <a:t>2</a:t>
            </a:fld>
            <a:endParaRPr lang="en-US"/>
          </a:p>
        </p:txBody>
      </p:sp>
    </p:spTree>
    <p:extLst>
      <p:ext uri="{BB962C8B-B14F-4D97-AF65-F5344CB8AC3E}">
        <p14:creationId xmlns:p14="http://schemas.microsoft.com/office/powerpoint/2010/main" val="3120521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To control the remote memory scanning and the overall migration mechanism, </a:t>
            </a:r>
            <a:r>
              <a:rPr lang="en-US" dirty="0" err="1"/>
              <a:t>HotBox</a:t>
            </a:r>
            <a:r>
              <a:rPr lang="en-US" dirty="0"/>
              <a:t> employs a migration utility inspection technique</a:t>
            </a:r>
          </a:p>
          <a:p>
            <a:pPr algn="l" rtl="0"/>
            <a:endParaRPr lang="en-US" dirty="0"/>
          </a:p>
          <a:p>
            <a:pPr algn="l" rtl="0"/>
            <a:r>
              <a:rPr lang="en-US" dirty="0"/>
              <a:t>The </a:t>
            </a:r>
            <a:r>
              <a:rPr lang="en-US" dirty="0" err="1"/>
              <a:t>HotBox</a:t>
            </a:r>
            <a:r>
              <a:rPr lang="en-US" dirty="0"/>
              <a:t> utility monitor utilizes the CPU’s performance counters, specifically the number of LLC misses to local and remote memory, to determine the utility of memory migrations</a:t>
            </a:r>
          </a:p>
          <a:p>
            <a:pPr algn="l" rtl="0"/>
            <a:endParaRPr lang="en-US" dirty="0"/>
          </a:p>
        </p:txBody>
      </p:sp>
      <p:sp>
        <p:nvSpPr>
          <p:cNvPr id="4" name="Slide Number Placeholder 3"/>
          <p:cNvSpPr>
            <a:spLocks noGrp="1"/>
          </p:cNvSpPr>
          <p:nvPr>
            <p:ph type="sldNum" sz="quarter" idx="10"/>
          </p:nvPr>
        </p:nvSpPr>
        <p:spPr/>
        <p:txBody>
          <a:bodyPr/>
          <a:lstStyle/>
          <a:p>
            <a:fld id="{1B40826B-D42A-9844-8E6E-DB15A56B1805}" type="slidenum">
              <a:rPr lang="en-US" smtClean="0"/>
              <a:t>20</a:t>
            </a:fld>
            <a:endParaRPr lang="en-US"/>
          </a:p>
        </p:txBody>
      </p:sp>
    </p:spTree>
    <p:extLst>
      <p:ext uri="{BB962C8B-B14F-4D97-AF65-F5344CB8AC3E}">
        <p14:creationId xmlns:p14="http://schemas.microsoft.com/office/powerpoint/2010/main" val="1106266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The utility monitor inspects the local vs. remote memory miss ratios.</a:t>
            </a:r>
          </a:p>
          <a:p>
            <a:pPr algn="l" rtl="0"/>
            <a:endParaRPr lang="en-US" dirty="0"/>
          </a:p>
          <a:p>
            <a:pPr algn="l" rtl="0"/>
            <a:r>
              <a:rPr lang="en-US" dirty="0"/>
              <a:t>If the local memory hit rate is not constant, either the migration mechanism is affecting the local memory hit ratio, or the application itself is changing phases, for example, utilizing a new dataset</a:t>
            </a:r>
          </a:p>
          <a:p>
            <a:pPr algn="l" rtl="0"/>
            <a:endParaRPr lang="en-US" dirty="0"/>
          </a:p>
        </p:txBody>
      </p:sp>
      <p:sp>
        <p:nvSpPr>
          <p:cNvPr id="4" name="Slide Number Placeholder 3"/>
          <p:cNvSpPr>
            <a:spLocks noGrp="1"/>
          </p:cNvSpPr>
          <p:nvPr>
            <p:ph type="sldNum" sz="quarter" idx="10"/>
          </p:nvPr>
        </p:nvSpPr>
        <p:spPr/>
        <p:txBody>
          <a:bodyPr/>
          <a:lstStyle/>
          <a:p>
            <a:fld id="{1B40826B-D42A-9844-8E6E-DB15A56B1805}" type="slidenum">
              <a:rPr lang="en-US" smtClean="0"/>
              <a:t>21</a:t>
            </a:fld>
            <a:endParaRPr lang="en-US"/>
          </a:p>
        </p:txBody>
      </p:sp>
    </p:spTree>
    <p:extLst>
      <p:ext uri="{BB962C8B-B14F-4D97-AF65-F5344CB8AC3E}">
        <p14:creationId xmlns:p14="http://schemas.microsoft.com/office/powerpoint/2010/main" val="3556541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Once the local hit ratio remains relatively constant, the migrations performed by </a:t>
            </a:r>
            <a:r>
              <a:rPr lang="en-US" dirty="0" err="1"/>
              <a:t>HotBox</a:t>
            </a:r>
            <a:r>
              <a:rPr lang="en-US" dirty="0"/>
              <a:t> do not have an effect on the local memory hit rate</a:t>
            </a:r>
          </a:p>
          <a:p>
            <a:pPr algn="l" rtl="0"/>
            <a:endParaRPr lang="en-US" dirty="0"/>
          </a:p>
          <a:p>
            <a:pPr algn="l" rtl="0"/>
            <a:r>
              <a:rPr lang="en-US" dirty="0"/>
              <a:t>The utility monitor pauses the migration and scanning mechanisms to avoid scanning overheads and ineffective memory migrations</a:t>
            </a:r>
          </a:p>
          <a:p>
            <a:pPr algn="l" rtl="0"/>
            <a:endParaRPr lang="en-US" dirty="0"/>
          </a:p>
          <a:p>
            <a:pPr algn="l" rtl="0"/>
            <a:r>
              <a:rPr lang="en-US" dirty="0"/>
              <a:t>At this point, the system is essentially thrashing without performance gains from the migration operations</a:t>
            </a:r>
          </a:p>
          <a:p>
            <a:pPr algn="l" rtl="0"/>
            <a:endParaRPr lang="en-US" dirty="0"/>
          </a:p>
          <a:p>
            <a:pPr algn="l" rtl="0"/>
            <a:r>
              <a:rPr lang="en-US" dirty="0"/>
              <a:t>The utility monitor continues to inspect the LLC miss counters to detect any change in the state, and resume migrations if necessary</a:t>
            </a:r>
          </a:p>
        </p:txBody>
      </p:sp>
      <p:sp>
        <p:nvSpPr>
          <p:cNvPr id="4" name="Slide Number Placeholder 3"/>
          <p:cNvSpPr>
            <a:spLocks noGrp="1"/>
          </p:cNvSpPr>
          <p:nvPr>
            <p:ph type="sldNum" sz="quarter" idx="10"/>
          </p:nvPr>
        </p:nvSpPr>
        <p:spPr/>
        <p:txBody>
          <a:bodyPr/>
          <a:lstStyle/>
          <a:p>
            <a:fld id="{1B40826B-D42A-9844-8E6E-DB15A56B1805}" type="slidenum">
              <a:rPr lang="en-US" smtClean="0"/>
              <a:t>22</a:t>
            </a:fld>
            <a:endParaRPr lang="en-US"/>
          </a:p>
        </p:txBody>
      </p:sp>
    </p:spTree>
    <p:extLst>
      <p:ext uri="{BB962C8B-B14F-4D97-AF65-F5344CB8AC3E}">
        <p14:creationId xmlns:p14="http://schemas.microsoft.com/office/powerpoint/2010/main" val="2722436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We conduct our evaluation on Intel’s PMEP hardware emulation platform that enables to configure an arbitrary access latency to a remote memory node</a:t>
            </a:r>
          </a:p>
          <a:p>
            <a:pPr algn="l" rtl="0"/>
            <a:endParaRPr lang="en-US" dirty="0"/>
          </a:p>
          <a:p>
            <a:pPr algn="l" rtl="0"/>
            <a:r>
              <a:rPr lang="en-US" dirty="0"/>
              <a:t>We evaluate a system where all memory apart from the page tables reside in the remote memory node. This serves as our lower bound on performance</a:t>
            </a:r>
          </a:p>
          <a:p>
            <a:pPr algn="l" rtl="0"/>
            <a:endParaRPr lang="en-US" dirty="0"/>
          </a:p>
          <a:p>
            <a:pPr algn="l" rtl="0"/>
            <a:r>
              <a:rPr lang="en-US" dirty="0"/>
              <a:t>We also evaluate a swap-based system that is optimized to not go via the block layer for additional performance. This is similar to </a:t>
            </a:r>
            <a:r>
              <a:rPr lang="en-US" dirty="0" err="1"/>
              <a:t>fastswap</a:t>
            </a:r>
            <a:r>
              <a:rPr lang="en-US" dirty="0"/>
              <a:t> from prior work.</a:t>
            </a:r>
          </a:p>
          <a:p>
            <a:pPr algn="l" rtl="0"/>
            <a:endParaRPr lang="en-US" dirty="0"/>
          </a:p>
          <a:p>
            <a:pPr algn="l" rtl="0"/>
            <a:r>
              <a:rPr lang="en-US" dirty="0"/>
              <a:t>Nimble is the current state of the art hybrid disaggregated memory system. We evaluate both Nimble with and without huge pages</a:t>
            </a:r>
          </a:p>
          <a:p>
            <a:pPr algn="l" rtl="0"/>
            <a:endParaRPr lang="en-US" dirty="0"/>
          </a:p>
          <a:p>
            <a:pPr algn="l" rtl="0"/>
            <a:r>
              <a:rPr lang="en-US" dirty="0"/>
              <a:t>Finally we evaluate </a:t>
            </a:r>
            <a:r>
              <a:rPr lang="en-US" dirty="0" err="1"/>
              <a:t>HotBox</a:t>
            </a:r>
            <a:r>
              <a:rPr lang="en-US" dirty="0"/>
              <a:t>, with and without the adaptive throttling mechanism</a:t>
            </a:r>
          </a:p>
        </p:txBody>
      </p:sp>
      <p:sp>
        <p:nvSpPr>
          <p:cNvPr id="4" name="Slide Number Placeholder 3"/>
          <p:cNvSpPr>
            <a:spLocks noGrp="1"/>
          </p:cNvSpPr>
          <p:nvPr>
            <p:ph type="sldNum" sz="quarter" idx="10"/>
          </p:nvPr>
        </p:nvSpPr>
        <p:spPr/>
        <p:txBody>
          <a:bodyPr/>
          <a:lstStyle/>
          <a:p>
            <a:fld id="{1B40826B-D42A-9844-8E6E-DB15A56B1805}" type="slidenum">
              <a:rPr lang="en-US" smtClean="0"/>
              <a:t>23</a:t>
            </a:fld>
            <a:endParaRPr lang="en-US"/>
          </a:p>
        </p:txBody>
      </p:sp>
    </p:spTree>
    <p:extLst>
      <p:ext uri="{BB962C8B-B14F-4D97-AF65-F5344CB8AC3E}">
        <p14:creationId xmlns:p14="http://schemas.microsoft.com/office/powerpoint/2010/main" val="2390336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In this graph we compare the performance of the systems on two workloads, graph500 and Memcached serving </a:t>
            </a:r>
            <a:r>
              <a:rPr lang="en-US" dirty="0" err="1"/>
              <a:t>facebook’s</a:t>
            </a:r>
            <a:r>
              <a:rPr lang="en-US" dirty="0"/>
              <a:t> ETC request pattern with the mutilate client</a:t>
            </a:r>
          </a:p>
          <a:p>
            <a:pPr algn="l" rtl="0"/>
            <a:endParaRPr lang="en-US" dirty="0"/>
          </a:p>
          <a:p>
            <a:pPr algn="l" rtl="0"/>
            <a:r>
              <a:rPr lang="en-US" dirty="0"/>
              <a:t>The Y axis shows the speedup of the systems vs. the all remote configuration, higher is better. The X axis has the workloads, the local memory size relative to the working set size, and finally the different systems we have evaluated</a:t>
            </a:r>
          </a:p>
          <a:p>
            <a:pPr algn="l" rtl="0"/>
            <a:endParaRPr lang="en-US" dirty="0"/>
          </a:p>
          <a:p>
            <a:pPr algn="l" rtl="0"/>
            <a:r>
              <a:rPr lang="en-US" dirty="0"/>
              <a:t>We can see that </a:t>
            </a:r>
            <a:r>
              <a:rPr lang="en-US" dirty="0" err="1"/>
              <a:t>HotBox</a:t>
            </a:r>
            <a:r>
              <a:rPr lang="en-US" dirty="0"/>
              <a:t> outperforms the other systems.</a:t>
            </a:r>
          </a:p>
          <a:p>
            <a:pPr algn="l" rtl="0"/>
            <a:r>
              <a:rPr lang="en-US" dirty="0"/>
              <a:t>CLICK</a:t>
            </a:r>
          </a:p>
          <a:p>
            <a:pPr algn="l" rtl="0"/>
            <a:r>
              <a:rPr lang="en-US" dirty="0"/>
              <a:t>Specifically, we see the effects of the adaptive throttling mechanism in Memcached. Memcached has a static skew that doesn’t change over time. Once the hot pages are identified and placed in local memory, the adaptive scanning mechanism pauses migrations, lowering scanning and migration overheads</a:t>
            </a:r>
          </a:p>
          <a:p>
            <a:pPr algn="l" rtl="0"/>
            <a:r>
              <a:rPr lang="en-US" dirty="0"/>
              <a:t>CLICK</a:t>
            </a:r>
          </a:p>
          <a:p>
            <a:pPr algn="l" rtl="0"/>
            <a:r>
              <a:rPr lang="en-US" dirty="0"/>
              <a:t>If we compare Nimble with huge pages vs. base pages on Graph500, we observe that nimble with base pages performs better than with huge pages.</a:t>
            </a:r>
          </a:p>
          <a:p>
            <a:pPr algn="l" rtl="0"/>
            <a:endParaRPr lang="en-US" dirty="0"/>
          </a:p>
          <a:p>
            <a:pPr algn="l" rtl="0"/>
            <a:r>
              <a:rPr lang="en-US" dirty="0"/>
              <a:t>This is essentially the effect of hotness fragmentation in Graph500 workload</a:t>
            </a:r>
          </a:p>
        </p:txBody>
      </p:sp>
      <p:sp>
        <p:nvSpPr>
          <p:cNvPr id="4" name="Slide Number Placeholder 3"/>
          <p:cNvSpPr>
            <a:spLocks noGrp="1"/>
          </p:cNvSpPr>
          <p:nvPr>
            <p:ph type="sldNum" sz="quarter" idx="10"/>
          </p:nvPr>
        </p:nvSpPr>
        <p:spPr/>
        <p:txBody>
          <a:bodyPr/>
          <a:lstStyle/>
          <a:p>
            <a:fld id="{1B40826B-D42A-9844-8E6E-DB15A56B1805}" type="slidenum">
              <a:rPr lang="en-US" smtClean="0"/>
              <a:t>24</a:t>
            </a:fld>
            <a:endParaRPr lang="en-US"/>
          </a:p>
        </p:txBody>
      </p:sp>
    </p:spTree>
    <p:extLst>
      <p:ext uri="{BB962C8B-B14F-4D97-AF65-F5344CB8AC3E}">
        <p14:creationId xmlns:p14="http://schemas.microsoft.com/office/powerpoint/2010/main" val="3481351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Next we evaluate </a:t>
            </a:r>
            <a:r>
              <a:rPr lang="en-US" dirty="0" err="1"/>
              <a:t>VoltDB</a:t>
            </a:r>
            <a:r>
              <a:rPr lang="en-US" dirty="0"/>
              <a:t> TPCC for all systems</a:t>
            </a:r>
          </a:p>
          <a:p>
            <a:pPr algn="l" rtl="0"/>
            <a:endParaRPr lang="en-US" dirty="0"/>
          </a:p>
          <a:p>
            <a:pPr algn="l" rtl="0"/>
            <a:r>
              <a:rPr lang="en-US" dirty="0"/>
              <a:t>In this graph, the Y axis is the mean latency per request, the lower the better</a:t>
            </a:r>
          </a:p>
          <a:p>
            <a:pPr algn="l" rtl="0"/>
            <a:endParaRPr lang="en-US" dirty="0"/>
          </a:p>
          <a:p>
            <a:pPr algn="l" rtl="0"/>
            <a:r>
              <a:rPr lang="en-US" dirty="0"/>
              <a:t>The X axis depicts the local memory size as a portion of the working set, and different remote memory access latencies. Finally, each cluster of bars for a certain latency is the performance of all the evaluated systems. </a:t>
            </a:r>
            <a:r>
              <a:rPr lang="en-US" dirty="0" err="1"/>
              <a:t>HotBox</a:t>
            </a:r>
            <a:r>
              <a:rPr lang="en-US" dirty="0"/>
              <a:t> is on the right of each cluster of bars.</a:t>
            </a:r>
          </a:p>
          <a:p>
            <a:pPr algn="l" rtl="0"/>
            <a:endParaRPr lang="en-US" dirty="0"/>
          </a:p>
          <a:p>
            <a:pPr algn="l" rtl="0"/>
            <a:r>
              <a:rPr lang="en-US" dirty="0"/>
              <a:t>The colors in the breakdown show the contribution of the overheads of each mechanism to the mean latency</a:t>
            </a:r>
          </a:p>
          <a:p>
            <a:pPr algn="l" rtl="0"/>
            <a:endParaRPr lang="en-US" dirty="0"/>
          </a:p>
          <a:p>
            <a:pPr algn="l" rtl="0"/>
            <a:r>
              <a:rPr lang="en-US" dirty="0" err="1"/>
              <a:t>HotBox’s</a:t>
            </a:r>
            <a:r>
              <a:rPr lang="en-US" dirty="0"/>
              <a:t> overheads are substantially lower than the other systems.</a:t>
            </a:r>
          </a:p>
          <a:p>
            <a:pPr algn="l" rtl="0"/>
            <a:r>
              <a:rPr lang="en-US" dirty="0"/>
              <a:t>CLICK</a:t>
            </a:r>
          </a:p>
          <a:p>
            <a:pPr algn="l" rtl="0"/>
            <a:r>
              <a:rPr lang="en-US" dirty="0"/>
              <a:t>Specifically, if we examine the non-colored portion of the bar, which is the actual application time, we can see that it is close to that native execution time. This demonstrates that </a:t>
            </a:r>
            <a:r>
              <a:rPr lang="en-US" dirty="0" err="1"/>
              <a:t>HotBox</a:t>
            </a:r>
            <a:r>
              <a:rPr lang="en-US" dirty="0"/>
              <a:t> performs good migration decisions and places the hottest pages in local memory.</a:t>
            </a:r>
          </a:p>
          <a:p>
            <a:pPr algn="l" rtl="0"/>
            <a:endParaRPr lang="en-US" dirty="0"/>
          </a:p>
        </p:txBody>
      </p:sp>
      <p:sp>
        <p:nvSpPr>
          <p:cNvPr id="4" name="Slide Number Placeholder 3"/>
          <p:cNvSpPr>
            <a:spLocks noGrp="1"/>
          </p:cNvSpPr>
          <p:nvPr>
            <p:ph type="sldNum" sz="quarter" idx="10"/>
          </p:nvPr>
        </p:nvSpPr>
        <p:spPr/>
        <p:txBody>
          <a:bodyPr/>
          <a:lstStyle/>
          <a:p>
            <a:fld id="{1B40826B-D42A-9844-8E6E-DB15A56B1805}" type="slidenum">
              <a:rPr lang="en-US" smtClean="0"/>
              <a:t>25</a:t>
            </a:fld>
            <a:endParaRPr lang="en-US"/>
          </a:p>
        </p:txBody>
      </p:sp>
    </p:spTree>
    <p:extLst>
      <p:ext uri="{BB962C8B-B14F-4D97-AF65-F5344CB8AC3E}">
        <p14:creationId xmlns:p14="http://schemas.microsoft.com/office/powerpoint/2010/main" val="3893884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In this presentation we saw that disaggregated memory changes system design considerations which require a reexamination of well known memory optimizations</a:t>
            </a:r>
          </a:p>
          <a:p>
            <a:pPr algn="l" rtl="0"/>
            <a:r>
              <a:rPr lang="en-US" dirty="0"/>
              <a:t>Specifically we show that huge pages actually hurt system performance</a:t>
            </a:r>
          </a:p>
          <a:p>
            <a:pPr algn="l" rtl="0"/>
            <a:endParaRPr lang="en-US" dirty="0"/>
          </a:p>
          <a:p>
            <a:pPr algn="l" rtl="0"/>
            <a:r>
              <a:rPr lang="en-US" dirty="0"/>
              <a:t>We also introduced </a:t>
            </a:r>
            <a:r>
              <a:rPr lang="en-US" dirty="0" err="1"/>
              <a:t>HotBox</a:t>
            </a:r>
            <a:r>
              <a:rPr lang="en-US" dirty="0"/>
              <a:t>, a low overhead memory subsystem for disaggregated memory</a:t>
            </a:r>
          </a:p>
        </p:txBody>
      </p:sp>
      <p:sp>
        <p:nvSpPr>
          <p:cNvPr id="4" name="Slide Number Placeholder 3"/>
          <p:cNvSpPr>
            <a:spLocks noGrp="1"/>
          </p:cNvSpPr>
          <p:nvPr>
            <p:ph type="sldNum" sz="quarter" idx="5"/>
          </p:nvPr>
        </p:nvSpPr>
        <p:spPr/>
        <p:txBody>
          <a:bodyPr/>
          <a:lstStyle/>
          <a:p>
            <a:fld id="{1B40826B-D42A-9844-8E6E-DB15A56B1805}" type="slidenum">
              <a:rPr lang="en-US" smtClean="0"/>
              <a:t>26</a:t>
            </a:fld>
            <a:endParaRPr lang="en-US"/>
          </a:p>
        </p:txBody>
      </p:sp>
    </p:spTree>
    <p:extLst>
      <p:ext uri="{BB962C8B-B14F-4D97-AF65-F5344CB8AC3E}">
        <p14:creationId xmlns:p14="http://schemas.microsoft.com/office/powerpoint/2010/main" val="2836598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LID4096" dirty="0"/>
          </a:p>
        </p:txBody>
      </p:sp>
      <p:sp>
        <p:nvSpPr>
          <p:cNvPr id="4" name="Slide Number Placeholder 3"/>
          <p:cNvSpPr>
            <a:spLocks noGrp="1"/>
          </p:cNvSpPr>
          <p:nvPr>
            <p:ph type="sldNum" sz="quarter" idx="5"/>
          </p:nvPr>
        </p:nvSpPr>
        <p:spPr/>
        <p:txBody>
          <a:bodyPr/>
          <a:lstStyle/>
          <a:p>
            <a:fld id="{1B40826B-D42A-9844-8E6E-DB15A56B1805}" type="slidenum">
              <a:rPr lang="en-US" smtClean="0"/>
              <a:t>27</a:t>
            </a:fld>
            <a:endParaRPr lang="en-US"/>
          </a:p>
        </p:txBody>
      </p:sp>
    </p:spTree>
    <p:extLst>
      <p:ext uri="{BB962C8B-B14F-4D97-AF65-F5344CB8AC3E}">
        <p14:creationId xmlns:p14="http://schemas.microsoft.com/office/powerpoint/2010/main" val="2503368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LID4096" dirty="0"/>
          </a:p>
        </p:txBody>
      </p:sp>
      <p:sp>
        <p:nvSpPr>
          <p:cNvPr id="4" name="Slide Number Placeholder 3"/>
          <p:cNvSpPr>
            <a:spLocks noGrp="1"/>
          </p:cNvSpPr>
          <p:nvPr>
            <p:ph type="sldNum" sz="quarter" idx="5"/>
          </p:nvPr>
        </p:nvSpPr>
        <p:spPr/>
        <p:txBody>
          <a:bodyPr/>
          <a:lstStyle/>
          <a:p>
            <a:fld id="{1B40826B-D42A-9844-8E6E-DB15A56B1805}" type="slidenum">
              <a:rPr lang="en-US" smtClean="0"/>
              <a:t>28</a:t>
            </a:fld>
            <a:endParaRPr lang="en-US"/>
          </a:p>
        </p:txBody>
      </p:sp>
    </p:spTree>
    <p:extLst>
      <p:ext uri="{BB962C8B-B14F-4D97-AF65-F5344CB8AC3E}">
        <p14:creationId xmlns:p14="http://schemas.microsoft.com/office/powerpoint/2010/main" val="413427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LID4096" dirty="0"/>
          </a:p>
        </p:txBody>
      </p:sp>
      <p:sp>
        <p:nvSpPr>
          <p:cNvPr id="4" name="Slide Number Placeholder 3"/>
          <p:cNvSpPr>
            <a:spLocks noGrp="1"/>
          </p:cNvSpPr>
          <p:nvPr>
            <p:ph type="sldNum" sz="quarter" idx="5"/>
          </p:nvPr>
        </p:nvSpPr>
        <p:spPr/>
        <p:txBody>
          <a:bodyPr/>
          <a:lstStyle/>
          <a:p>
            <a:fld id="{1B40826B-D42A-9844-8E6E-DB15A56B1805}" type="slidenum">
              <a:rPr lang="en-US" smtClean="0"/>
              <a:t>29</a:t>
            </a:fld>
            <a:endParaRPr lang="en-US"/>
          </a:p>
        </p:txBody>
      </p:sp>
    </p:spTree>
    <p:extLst>
      <p:ext uri="{BB962C8B-B14F-4D97-AF65-F5344CB8AC3E}">
        <p14:creationId xmlns:p14="http://schemas.microsoft.com/office/powerpoint/2010/main" val="526127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a:t>Well, RAM </a:t>
            </a:r>
            <a:r>
              <a:rPr lang="en-US" dirty="0"/>
              <a:t>is expensive, and is one of the leading contributors of overall data center expenses</a:t>
            </a:r>
          </a:p>
          <a:p>
            <a:pPr algn="l" rtl="0"/>
            <a:endParaRPr lang="en-US" dirty="0"/>
          </a:p>
          <a:p>
            <a:pPr algn="l" rtl="0"/>
            <a:r>
              <a:rPr lang="en-US" dirty="0"/>
              <a:t>However, there is a limit on how much RAM a single machine accommodate, due to limited DIMM slots and CPU pins.</a:t>
            </a:r>
          </a:p>
          <a:p>
            <a:pPr algn="l" rtl="0"/>
            <a:endParaRPr lang="en-US" dirty="0"/>
          </a:p>
          <a:p>
            <a:pPr algn="l" rtl="0"/>
            <a:r>
              <a:rPr lang="en-US" dirty="0"/>
              <a:t>Further, DIMM costs increase exponentially as its density increases</a:t>
            </a:r>
            <a:endParaRPr lang="LID4096" dirty="0"/>
          </a:p>
        </p:txBody>
      </p:sp>
      <p:sp>
        <p:nvSpPr>
          <p:cNvPr id="4" name="Slide Number Placeholder 3"/>
          <p:cNvSpPr>
            <a:spLocks noGrp="1"/>
          </p:cNvSpPr>
          <p:nvPr>
            <p:ph type="sldNum" sz="quarter" idx="5"/>
          </p:nvPr>
        </p:nvSpPr>
        <p:spPr/>
        <p:txBody>
          <a:bodyPr/>
          <a:lstStyle/>
          <a:p>
            <a:fld id="{1B40826B-D42A-9844-8E6E-DB15A56B1805}" type="slidenum">
              <a:rPr lang="en-US" smtClean="0"/>
              <a:t>3</a:t>
            </a:fld>
            <a:endParaRPr lang="en-US"/>
          </a:p>
        </p:txBody>
      </p:sp>
    </p:spTree>
    <p:extLst>
      <p:ext uri="{BB962C8B-B14F-4D97-AF65-F5344CB8AC3E}">
        <p14:creationId xmlns:p14="http://schemas.microsoft.com/office/powerpoint/2010/main" val="18218549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LID4096" dirty="0"/>
          </a:p>
        </p:txBody>
      </p:sp>
      <p:sp>
        <p:nvSpPr>
          <p:cNvPr id="4" name="Slide Number Placeholder 3"/>
          <p:cNvSpPr>
            <a:spLocks noGrp="1"/>
          </p:cNvSpPr>
          <p:nvPr>
            <p:ph type="sldNum" sz="quarter" idx="5"/>
          </p:nvPr>
        </p:nvSpPr>
        <p:spPr/>
        <p:txBody>
          <a:bodyPr/>
          <a:lstStyle/>
          <a:p>
            <a:fld id="{1B40826B-D42A-9844-8E6E-DB15A56B1805}" type="slidenum">
              <a:rPr lang="en-US" smtClean="0"/>
              <a:t>30</a:t>
            </a:fld>
            <a:endParaRPr lang="en-US"/>
          </a:p>
        </p:txBody>
      </p:sp>
    </p:spTree>
    <p:extLst>
      <p:ext uri="{BB962C8B-B14F-4D97-AF65-F5344CB8AC3E}">
        <p14:creationId xmlns:p14="http://schemas.microsoft.com/office/powerpoint/2010/main" val="158778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LID4096" dirty="0"/>
          </a:p>
        </p:txBody>
      </p:sp>
      <p:sp>
        <p:nvSpPr>
          <p:cNvPr id="4" name="Slide Number Placeholder 3"/>
          <p:cNvSpPr>
            <a:spLocks noGrp="1"/>
          </p:cNvSpPr>
          <p:nvPr>
            <p:ph type="sldNum" sz="quarter" idx="5"/>
          </p:nvPr>
        </p:nvSpPr>
        <p:spPr/>
        <p:txBody>
          <a:bodyPr/>
          <a:lstStyle/>
          <a:p>
            <a:fld id="{1B40826B-D42A-9844-8E6E-DB15A56B1805}" type="slidenum">
              <a:rPr lang="en-US" smtClean="0"/>
              <a:t>31</a:t>
            </a:fld>
            <a:endParaRPr lang="en-US"/>
          </a:p>
        </p:txBody>
      </p:sp>
    </p:spTree>
    <p:extLst>
      <p:ext uri="{BB962C8B-B14F-4D97-AF65-F5344CB8AC3E}">
        <p14:creationId xmlns:p14="http://schemas.microsoft.com/office/powerpoint/2010/main" val="1473903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LID4096" dirty="0"/>
          </a:p>
        </p:txBody>
      </p:sp>
      <p:sp>
        <p:nvSpPr>
          <p:cNvPr id="4" name="Slide Number Placeholder 3"/>
          <p:cNvSpPr>
            <a:spLocks noGrp="1"/>
          </p:cNvSpPr>
          <p:nvPr>
            <p:ph type="sldNum" sz="quarter" idx="5"/>
          </p:nvPr>
        </p:nvSpPr>
        <p:spPr/>
        <p:txBody>
          <a:bodyPr/>
          <a:lstStyle/>
          <a:p>
            <a:fld id="{1B40826B-D42A-9844-8E6E-DB15A56B1805}" type="slidenum">
              <a:rPr lang="en-US" smtClean="0"/>
              <a:t>32</a:t>
            </a:fld>
            <a:endParaRPr lang="en-US"/>
          </a:p>
        </p:txBody>
      </p:sp>
    </p:spTree>
    <p:extLst>
      <p:ext uri="{BB962C8B-B14F-4D97-AF65-F5344CB8AC3E}">
        <p14:creationId xmlns:p14="http://schemas.microsoft.com/office/powerpoint/2010/main" val="36893395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LID4096" dirty="0"/>
          </a:p>
        </p:txBody>
      </p:sp>
      <p:sp>
        <p:nvSpPr>
          <p:cNvPr id="4" name="Slide Number Placeholder 3"/>
          <p:cNvSpPr>
            <a:spLocks noGrp="1"/>
          </p:cNvSpPr>
          <p:nvPr>
            <p:ph type="sldNum" sz="quarter" idx="5"/>
          </p:nvPr>
        </p:nvSpPr>
        <p:spPr/>
        <p:txBody>
          <a:bodyPr/>
          <a:lstStyle/>
          <a:p>
            <a:fld id="{1B40826B-D42A-9844-8E6E-DB15A56B1805}" type="slidenum">
              <a:rPr lang="en-US" smtClean="0"/>
              <a:t>33</a:t>
            </a:fld>
            <a:endParaRPr lang="en-US"/>
          </a:p>
        </p:txBody>
      </p:sp>
    </p:spTree>
    <p:extLst>
      <p:ext uri="{BB962C8B-B14F-4D97-AF65-F5344CB8AC3E}">
        <p14:creationId xmlns:p14="http://schemas.microsoft.com/office/powerpoint/2010/main" val="1508376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LID4096" dirty="0"/>
          </a:p>
        </p:txBody>
      </p:sp>
      <p:sp>
        <p:nvSpPr>
          <p:cNvPr id="4" name="Slide Number Placeholder 3"/>
          <p:cNvSpPr>
            <a:spLocks noGrp="1"/>
          </p:cNvSpPr>
          <p:nvPr>
            <p:ph type="sldNum" sz="quarter" idx="5"/>
          </p:nvPr>
        </p:nvSpPr>
        <p:spPr/>
        <p:txBody>
          <a:bodyPr/>
          <a:lstStyle/>
          <a:p>
            <a:fld id="{1B40826B-D42A-9844-8E6E-DB15A56B1805}" type="slidenum">
              <a:rPr lang="en-US" smtClean="0"/>
              <a:t>34</a:t>
            </a:fld>
            <a:endParaRPr lang="en-US"/>
          </a:p>
        </p:txBody>
      </p:sp>
    </p:spTree>
    <p:extLst>
      <p:ext uri="{BB962C8B-B14F-4D97-AF65-F5344CB8AC3E}">
        <p14:creationId xmlns:p14="http://schemas.microsoft.com/office/powerpoint/2010/main" val="564178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LID4096" dirty="0"/>
          </a:p>
        </p:txBody>
      </p:sp>
      <p:sp>
        <p:nvSpPr>
          <p:cNvPr id="4" name="Slide Number Placeholder 3"/>
          <p:cNvSpPr>
            <a:spLocks noGrp="1"/>
          </p:cNvSpPr>
          <p:nvPr>
            <p:ph type="sldNum" sz="quarter" idx="5"/>
          </p:nvPr>
        </p:nvSpPr>
        <p:spPr/>
        <p:txBody>
          <a:bodyPr/>
          <a:lstStyle/>
          <a:p>
            <a:fld id="{1B40826B-D42A-9844-8E6E-DB15A56B1805}" type="slidenum">
              <a:rPr lang="en-US" smtClean="0"/>
              <a:t>35</a:t>
            </a:fld>
            <a:endParaRPr lang="en-US"/>
          </a:p>
        </p:txBody>
      </p:sp>
    </p:spTree>
    <p:extLst>
      <p:ext uri="{BB962C8B-B14F-4D97-AF65-F5344CB8AC3E}">
        <p14:creationId xmlns:p14="http://schemas.microsoft.com/office/powerpoint/2010/main" val="2067691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LID4096" dirty="0"/>
          </a:p>
        </p:txBody>
      </p:sp>
      <p:sp>
        <p:nvSpPr>
          <p:cNvPr id="4" name="Slide Number Placeholder 3"/>
          <p:cNvSpPr>
            <a:spLocks noGrp="1"/>
          </p:cNvSpPr>
          <p:nvPr>
            <p:ph type="sldNum" sz="quarter" idx="5"/>
          </p:nvPr>
        </p:nvSpPr>
        <p:spPr/>
        <p:txBody>
          <a:bodyPr/>
          <a:lstStyle/>
          <a:p>
            <a:fld id="{1B40826B-D42A-9844-8E6E-DB15A56B1805}" type="slidenum">
              <a:rPr lang="en-US" smtClean="0"/>
              <a:t>36</a:t>
            </a:fld>
            <a:endParaRPr lang="en-US"/>
          </a:p>
        </p:txBody>
      </p:sp>
    </p:spTree>
    <p:extLst>
      <p:ext uri="{BB962C8B-B14F-4D97-AF65-F5344CB8AC3E}">
        <p14:creationId xmlns:p14="http://schemas.microsoft.com/office/powerpoint/2010/main" val="14785230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LID4096" dirty="0"/>
          </a:p>
        </p:txBody>
      </p:sp>
      <p:sp>
        <p:nvSpPr>
          <p:cNvPr id="4" name="Slide Number Placeholder 3"/>
          <p:cNvSpPr>
            <a:spLocks noGrp="1"/>
          </p:cNvSpPr>
          <p:nvPr>
            <p:ph type="sldNum" sz="quarter" idx="5"/>
          </p:nvPr>
        </p:nvSpPr>
        <p:spPr/>
        <p:txBody>
          <a:bodyPr/>
          <a:lstStyle/>
          <a:p>
            <a:fld id="{1B40826B-D42A-9844-8E6E-DB15A56B1805}" type="slidenum">
              <a:rPr lang="en-US" smtClean="0"/>
              <a:t>37</a:t>
            </a:fld>
            <a:endParaRPr lang="en-US"/>
          </a:p>
        </p:txBody>
      </p:sp>
    </p:spTree>
    <p:extLst>
      <p:ext uri="{BB962C8B-B14F-4D97-AF65-F5344CB8AC3E}">
        <p14:creationId xmlns:p14="http://schemas.microsoft.com/office/powerpoint/2010/main" val="25196014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Link everything to the latency range!!</a:t>
            </a:r>
          </a:p>
          <a:p>
            <a:pPr algn="l" rtl="0"/>
            <a:endParaRPr lang="en-US" dirty="0"/>
          </a:p>
          <a:p>
            <a:pPr algn="l" rtl="0"/>
            <a:r>
              <a:rPr lang="en-US" dirty="0"/>
              <a:t>Because we bring in useless crap, the penalty for remote accesses are high</a:t>
            </a:r>
          </a:p>
        </p:txBody>
      </p:sp>
      <p:sp>
        <p:nvSpPr>
          <p:cNvPr id="4" name="Slide Number Placeholder 3"/>
          <p:cNvSpPr>
            <a:spLocks noGrp="1"/>
          </p:cNvSpPr>
          <p:nvPr>
            <p:ph type="sldNum" sz="quarter" idx="5"/>
          </p:nvPr>
        </p:nvSpPr>
        <p:spPr/>
        <p:txBody>
          <a:bodyPr/>
          <a:lstStyle/>
          <a:p>
            <a:fld id="{1B40826B-D42A-9844-8E6E-DB15A56B1805}" type="slidenum">
              <a:rPr lang="en-US" smtClean="0"/>
              <a:t>38</a:t>
            </a:fld>
            <a:endParaRPr lang="en-US"/>
          </a:p>
        </p:txBody>
      </p:sp>
    </p:spTree>
    <p:extLst>
      <p:ext uri="{BB962C8B-B14F-4D97-AF65-F5344CB8AC3E}">
        <p14:creationId xmlns:p14="http://schemas.microsoft.com/office/powerpoint/2010/main" val="11089057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1B40826B-D42A-9844-8E6E-DB15A56B1805}" type="slidenum">
              <a:rPr lang="en-US" smtClean="0"/>
              <a:t>39</a:t>
            </a:fld>
            <a:endParaRPr lang="en-US"/>
          </a:p>
        </p:txBody>
      </p:sp>
    </p:spTree>
    <p:extLst>
      <p:ext uri="{BB962C8B-B14F-4D97-AF65-F5344CB8AC3E}">
        <p14:creationId xmlns:p14="http://schemas.microsoft.com/office/powerpoint/2010/main" val="813430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en-US" dirty="0"/>
              <a:t>One approach to address this problem is by disaggregating the memory from the compute blades</a:t>
            </a:r>
          </a:p>
          <a:p>
            <a:pPr marL="0" marR="0" lvl="0" indent="0" algn="l" defTabSz="1828526" rtl="0" eaLnBrk="1" fontAlgn="auto" latinLnBrk="0" hangingPunct="1">
              <a:lnSpc>
                <a:spcPct val="100000"/>
              </a:lnSpc>
              <a:spcBef>
                <a:spcPts val="0"/>
              </a:spcBef>
              <a:spcAft>
                <a:spcPts val="0"/>
              </a:spcAft>
              <a:buClrTx/>
              <a:buSzTx/>
              <a:buFontTx/>
              <a:buNone/>
              <a:tabLst/>
              <a:defRPr/>
            </a:pPr>
            <a:endParaRPr lang="en-US" dirty="0"/>
          </a:p>
          <a:p>
            <a:pPr marL="0" marR="0" lvl="0" indent="0" algn="l" defTabSz="1828526" rtl="0" eaLnBrk="1" fontAlgn="auto" latinLnBrk="0" hangingPunct="1">
              <a:lnSpc>
                <a:spcPct val="100000"/>
              </a:lnSpc>
              <a:spcBef>
                <a:spcPts val="0"/>
              </a:spcBef>
              <a:spcAft>
                <a:spcPts val="0"/>
              </a:spcAft>
              <a:buClrTx/>
              <a:buSzTx/>
              <a:buFontTx/>
              <a:buNone/>
              <a:tabLst/>
              <a:defRPr/>
            </a:pPr>
            <a:r>
              <a:rPr lang="en-US" dirty="0"/>
              <a:t>Instead of co-locating CPUs with large amounts of memory in a single blade, a disaggregated memory system introduces a memory blade</a:t>
            </a:r>
          </a:p>
          <a:p>
            <a:pPr marL="0" marR="0" lvl="0" indent="0" algn="l" defTabSz="1828526" rtl="0" eaLnBrk="1" fontAlgn="auto" latinLnBrk="0" hangingPunct="1">
              <a:lnSpc>
                <a:spcPct val="100000"/>
              </a:lnSpc>
              <a:spcBef>
                <a:spcPts val="0"/>
              </a:spcBef>
              <a:spcAft>
                <a:spcPts val="0"/>
              </a:spcAft>
              <a:buClrTx/>
              <a:buSzTx/>
              <a:buFontTx/>
              <a:buNone/>
              <a:tabLst/>
              <a:defRPr/>
            </a:pPr>
            <a:endParaRPr lang="en-US" dirty="0"/>
          </a:p>
          <a:p>
            <a:pPr marL="0" marR="0" lvl="0" indent="0" algn="l" defTabSz="1828526" rtl="0" eaLnBrk="1" fontAlgn="auto" latinLnBrk="0" hangingPunct="1">
              <a:lnSpc>
                <a:spcPct val="100000"/>
              </a:lnSpc>
              <a:spcBef>
                <a:spcPts val="0"/>
              </a:spcBef>
              <a:spcAft>
                <a:spcPts val="0"/>
              </a:spcAft>
              <a:buClrTx/>
              <a:buSzTx/>
              <a:buFontTx/>
              <a:buNone/>
              <a:tabLst/>
              <a:defRPr/>
            </a:pPr>
            <a:r>
              <a:rPr lang="en-US" dirty="0"/>
              <a:t>A memory blade has memory modules and is connected to the compute blades via an interconnect.</a:t>
            </a:r>
          </a:p>
          <a:p>
            <a:pPr marL="0" marR="0" lvl="0" indent="0" algn="l" defTabSz="1828526" rtl="0" eaLnBrk="1" fontAlgn="auto" latinLnBrk="0" hangingPunct="1">
              <a:lnSpc>
                <a:spcPct val="100000"/>
              </a:lnSpc>
              <a:spcBef>
                <a:spcPts val="0"/>
              </a:spcBef>
              <a:spcAft>
                <a:spcPts val="0"/>
              </a:spcAft>
              <a:buClrTx/>
              <a:buSzTx/>
              <a:buFontTx/>
              <a:buNone/>
              <a:tabLst/>
              <a:defRPr/>
            </a:pPr>
            <a:endParaRPr lang="en-US" dirty="0"/>
          </a:p>
          <a:p>
            <a:pPr marL="0" marR="0" lvl="0" indent="0" algn="l" defTabSz="1828526" rtl="0" eaLnBrk="1" fontAlgn="auto" latinLnBrk="0" hangingPunct="1">
              <a:lnSpc>
                <a:spcPct val="100000"/>
              </a:lnSpc>
              <a:spcBef>
                <a:spcPts val="0"/>
              </a:spcBef>
              <a:spcAft>
                <a:spcPts val="0"/>
              </a:spcAft>
              <a:buClrTx/>
              <a:buSzTx/>
              <a:buFontTx/>
              <a:buNone/>
              <a:tabLst/>
              <a:defRPr/>
            </a:pPr>
            <a:r>
              <a:rPr lang="en-US" dirty="0"/>
              <a:t>Each compute blade has a small local DRAM memory, and has access to the remote memory blade</a:t>
            </a:r>
          </a:p>
          <a:p>
            <a:pPr marL="0" marR="0" lvl="0" indent="0" algn="l" defTabSz="1828526" rtl="0" eaLnBrk="1" fontAlgn="auto" latinLnBrk="0" hangingPunct="1">
              <a:lnSpc>
                <a:spcPct val="100000"/>
              </a:lnSpc>
              <a:spcBef>
                <a:spcPts val="0"/>
              </a:spcBef>
              <a:spcAft>
                <a:spcPts val="0"/>
              </a:spcAft>
              <a:buClrTx/>
              <a:buSzTx/>
              <a:buFontTx/>
              <a:buNone/>
              <a:tabLst/>
              <a:defRPr/>
            </a:pPr>
            <a:endParaRPr lang="en-US" dirty="0"/>
          </a:p>
          <a:p>
            <a:pPr marL="0" marR="0" lvl="0" indent="0" algn="l" defTabSz="1828526" rtl="0" eaLnBrk="1" fontAlgn="auto" latinLnBrk="0" hangingPunct="1">
              <a:lnSpc>
                <a:spcPct val="100000"/>
              </a:lnSpc>
              <a:spcBef>
                <a:spcPts val="0"/>
              </a:spcBef>
              <a:spcAft>
                <a:spcPts val="0"/>
              </a:spcAft>
              <a:buClrTx/>
              <a:buSzTx/>
              <a:buFontTx/>
              <a:buNone/>
              <a:tabLst/>
              <a:defRPr/>
            </a:pPr>
            <a:r>
              <a:rPr lang="en-US" dirty="0"/>
              <a:t>Memory disaggregation enables to lower over-provisioning, and independently scale memory and compute</a:t>
            </a:r>
          </a:p>
        </p:txBody>
      </p:sp>
      <p:sp>
        <p:nvSpPr>
          <p:cNvPr id="4" name="Slide Number Placeholder 3"/>
          <p:cNvSpPr>
            <a:spLocks noGrp="1"/>
          </p:cNvSpPr>
          <p:nvPr>
            <p:ph type="sldNum" sz="quarter" idx="5"/>
          </p:nvPr>
        </p:nvSpPr>
        <p:spPr/>
        <p:txBody>
          <a:bodyPr/>
          <a:lstStyle/>
          <a:p>
            <a:fld id="{1B40826B-D42A-9844-8E6E-DB15A56B1805}" type="slidenum">
              <a:rPr lang="en-US" smtClean="0"/>
              <a:t>4</a:t>
            </a:fld>
            <a:endParaRPr lang="en-US"/>
          </a:p>
        </p:txBody>
      </p:sp>
    </p:spTree>
    <p:extLst>
      <p:ext uri="{BB962C8B-B14F-4D97-AF65-F5344CB8AC3E}">
        <p14:creationId xmlns:p14="http://schemas.microsoft.com/office/powerpoint/2010/main" val="24007083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1B40826B-D42A-9844-8E6E-DB15A56B1805}" type="slidenum">
              <a:rPr lang="en-US" smtClean="0"/>
              <a:t>40</a:t>
            </a:fld>
            <a:endParaRPr lang="en-US"/>
          </a:p>
        </p:txBody>
      </p:sp>
    </p:spTree>
    <p:extLst>
      <p:ext uri="{BB962C8B-B14F-4D97-AF65-F5344CB8AC3E}">
        <p14:creationId xmlns:p14="http://schemas.microsoft.com/office/powerpoint/2010/main" val="4771604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1B40826B-D42A-9844-8E6E-DB15A56B1805}" type="slidenum">
              <a:rPr lang="en-US" smtClean="0"/>
              <a:t>41</a:t>
            </a:fld>
            <a:endParaRPr lang="en-US"/>
          </a:p>
        </p:txBody>
      </p:sp>
    </p:spTree>
    <p:extLst>
      <p:ext uri="{BB962C8B-B14F-4D97-AF65-F5344CB8AC3E}">
        <p14:creationId xmlns:p14="http://schemas.microsoft.com/office/powerpoint/2010/main" val="37768548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1B40826B-D42A-9844-8E6E-DB15A56B1805}" type="slidenum">
              <a:rPr lang="en-US" smtClean="0"/>
              <a:t>42</a:t>
            </a:fld>
            <a:endParaRPr lang="en-US"/>
          </a:p>
        </p:txBody>
      </p:sp>
    </p:spTree>
    <p:extLst>
      <p:ext uri="{BB962C8B-B14F-4D97-AF65-F5344CB8AC3E}">
        <p14:creationId xmlns:p14="http://schemas.microsoft.com/office/powerpoint/2010/main" val="13062192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1B40826B-D42A-9844-8E6E-DB15A56B1805}" type="slidenum">
              <a:rPr lang="en-US" smtClean="0"/>
              <a:t>43</a:t>
            </a:fld>
            <a:endParaRPr lang="en-US"/>
          </a:p>
        </p:txBody>
      </p:sp>
    </p:spTree>
    <p:extLst>
      <p:ext uri="{BB962C8B-B14F-4D97-AF65-F5344CB8AC3E}">
        <p14:creationId xmlns:p14="http://schemas.microsoft.com/office/powerpoint/2010/main" val="41374394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1B40826B-D42A-9844-8E6E-DB15A56B1805}" type="slidenum">
              <a:rPr lang="en-US" smtClean="0"/>
              <a:t>44</a:t>
            </a:fld>
            <a:endParaRPr lang="en-US"/>
          </a:p>
        </p:txBody>
      </p:sp>
    </p:spTree>
    <p:extLst>
      <p:ext uri="{BB962C8B-B14F-4D97-AF65-F5344CB8AC3E}">
        <p14:creationId xmlns:p14="http://schemas.microsoft.com/office/powerpoint/2010/main" val="4135311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1B40826B-D42A-9844-8E6E-DB15A56B1805}" type="slidenum">
              <a:rPr lang="en-US" smtClean="0"/>
              <a:t>45</a:t>
            </a:fld>
            <a:endParaRPr lang="en-US"/>
          </a:p>
        </p:txBody>
      </p:sp>
    </p:spTree>
    <p:extLst>
      <p:ext uri="{BB962C8B-B14F-4D97-AF65-F5344CB8AC3E}">
        <p14:creationId xmlns:p14="http://schemas.microsoft.com/office/powerpoint/2010/main" val="7376258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1B40826B-D42A-9844-8E6E-DB15A56B1805}" type="slidenum">
              <a:rPr lang="en-US" smtClean="0"/>
              <a:t>46</a:t>
            </a:fld>
            <a:endParaRPr lang="en-US"/>
          </a:p>
        </p:txBody>
      </p:sp>
    </p:spTree>
    <p:extLst>
      <p:ext uri="{BB962C8B-B14F-4D97-AF65-F5344CB8AC3E}">
        <p14:creationId xmlns:p14="http://schemas.microsoft.com/office/powerpoint/2010/main" val="42281648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1B40826B-D42A-9844-8E6E-DB15A56B1805}" type="slidenum">
              <a:rPr lang="en-US" smtClean="0"/>
              <a:t>47</a:t>
            </a:fld>
            <a:endParaRPr lang="en-US"/>
          </a:p>
        </p:txBody>
      </p:sp>
    </p:spTree>
    <p:extLst>
      <p:ext uri="{BB962C8B-B14F-4D97-AF65-F5344CB8AC3E}">
        <p14:creationId xmlns:p14="http://schemas.microsoft.com/office/powerpoint/2010/main" val="8461232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1B40826B-D42A-9844-8E6E-DB15A56B1805}" type="slidenum">
              <a:rPr lang="en-US" smtClean="0"/>
              <a:t>48</a:t>
            </a:fld>
            <a:endParaRPr lang="en-US"/>
          </a:p>
        </p:txBody>
      </p:sp>
    </p:spTree>
    <p:extLst>
      <p:ext uri="{BB962C8B-B14F-4D97-AF65-F5344CB8AC3E}">
        <p14:creationId xmlns:p14="http://schemas.microsoft.com/office/powerpoint/2010/main" val="42060555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1B40826B-D42A-9844-8E6E-DB15A56B1805}" type="slidenum">
              <a:rPr lang="en-US" smtClean="0"/>
              <a:t>49</a:t>
            </a:fld>
            <a:endParaRPr lang="en-US"/>
          </a:p>
        </p:txBody>
      </p:sp>
    </p:spTree>
    <p:extLst>
      <p:ext uri="{BB962C8B-B14F-4D97-AF65-F5344CB8AC3E}">
        <p14:creationId xmlns:p14="http://schemas.microsoft.com/office/powerpoint/2010/main" val="146661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Well, as we all know</a:t>
            </a:r>
          </a:p>
          <a:p>
            <a:pPr algn="l" rtl="0"/>
            <a:r>
              <a:rPr lang="en-US" dirty="0"/>
              <a:t>CLICK</a:t>
            </a:r>
          </a:p>
          <a:p>
            <a:pPr algn="l" rtl="0"/>
            <a:r>
              <a:rPr lang="en-US" dirty="0"/>
              <a:t>there are no free lunches. </a:t>
            </a:r>
          </a:p>
          <a:p>
            <a:pPr algn="l" rtl="0"/>
            <a:endParaRPr lang="en-US" dirty="0"/>
          </a:p>
        </p:txBody>
      </p:sp>
      <p:sp>
        <p:nvSpPr>
          <p:cNvPr id="4" name="Slide Number Placeholder 3"/>
          <p:cNvSpPr>
            <a:spLocks noGrp="1"/>
          </p:cNvSpPr>
          <p:nvPr>
            <p:ph type="sldNum" sz="quarter" idx="10"/>
          </p:nvPr>
        </p:nvSpPr>
        <p:spPr/>
        <p:txBody>
          <a:bodyPr/>
          <a:lstStyle/>
          <a:p>
            <a:fld id="{1B40826B-D42A-9844-8E6E-DB15A56B1805}" type="slidenum">
              <a:rPr lang="en-US" smtClean="0"/>
              <a:t>5</a:t>
            </a:fld>
            <a:endParaRPr lang="en-US"/>
          </a:p>
        </p:txBody>
      </p:sp>
    </p:spTree>
    <p:extLst>
      <p:ext uri="{BB962C8B-B14F-4D97-AF65-F5344CB8AC3E}">
        <p14:creationId xmlns:p14="http://schemas.microsoft.com/office/powerpoint/2010/main" val="550832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en-US" dirty="0"/>
              <a:t>A drawback disaggregated memory is higher latency of accessing the memory blade.</a:t>
            </a:r>
          </a:p>
          <a:p>
            <a:pPr marL="0" marR="0" lvl="0" indent="0" algn="l" defTabSz="1828526" rtl="0" eaLnBrk="1" fontAlgn="auto" latinLnBrk="0" hangingPunct="1">
              <a:lnSpc>
                <a:spcPct val="100000"/>
              </a:lnSpc>
              <a:spcBef>
                <a:spcPts val="0"/>
              </a:spcBef>
              <a:spcAft>
                <a:spcPts val="0"/>
              </a:spcAft>
              <a:buClrTx/>
              <a:buSzTx/>
              <a:buFontTx/>
              <a:buNone/>
              <a:tabLst/>
              <a:defRPr/>
            </a:pPr>
            <a:endParaRPr lang="en-US" dirty="0"/>
          </a:p>
          <a:p>
            <a:pPr marL="0" marR="0" lvl="0" indent="0" algn="l" defTabSz="1828526" rtl="0" eaLnBrk="1" fontAlgn="auto" latinLnBrk="0" hangingPunct="1">
              <a:lnSpc>
                <a:spcPct val="100000"/>
              </a:lnSpc>
              <a:spcBef>
                <a:spcPts val="0"/>
              </a:spcBef>
              <a:spcAft>
                <a:spcPts val="0"/>
              </a:spcAft>
              <a:buClrTx/>
              <a:buSzTx/>
              <a:buFontTx/>
              <a:buNone/>
              <a:tabLst/>
              <a:defRPr/>
            </a:pPr>
            <a:r>
              <a:rPr lang="en-US" dirty="0"/>
              <a:t>In the diagram below we can see a continuum of access latencies to different memory technologies.</a:t>
            </a:r>
          </a:p>
          <a:p>
            <a:pPr marL="0" marR="0" lvl="0" indent="0" algn="l" defTabSz="1828526" rtl="0" eaLnBrk="1" fontAlgn="auto" latinLnBrk="0" hangingPunct="1">
              <a:lnSpc>
                <a:spcPct val="100000"/>
              </a:lnSpc>
              <a:spcBef>
                <a:spcPts val="0"/>
              </a:spcBef>
              <a:spcAft>
                <a:spcPts val="0"/>
              </a:spcAft>
              <a:buClrTx/>
              <a:buSzTx/>
              <a:buFontTx/>
              <a:buNone/>
              <a:tabLst/>
              <a:defRPr/>
            </a:pPr>
            <a:endParaRPr lang="en-US" dirty="0"/>
          </a:p>
          <a:p>
            <a:pPr marL="0" marR="0" lvl="0" indent="0" algn="l" defTabSz="1828526" rtl="0" eaLnBrk="1" fontAlgn="auto" latinLnBrk="0" hangingPunct="1">
              <a:lnSpc>
                <a:spcPct val="100000"/>
              </a:lnSpc>
              <a:spcBef>
                <a:spcPts val="0"/>
              </a:spcBef>
              <a:spcAft>
                <a:spcPts val="0"/>
              </a:spcAft>
              <a:buClrTx/>
              <a:buSzTx/>
              <a:buFontTx/>
              <a:buNone/>
              <a:tabLst/>
              <a:defRPr/>
            </a:pPr>
            <a:r>
              <a:rPr lang="en-US" dirty="0"/>
              <a:t>Typical local access to DRAM has an access latency of around 70ns, persistent memory such as </a:t>
            </a:r>
            <a:r>
              <a:rPr lang="en-US" dirty="0" err="1"/>
              <a:t>optane</a:t>
            </a:r>
            <a:r>
              <a:rPr lang="en-US" dirty="0"/>
              <a:t> has around 300ns.</a:t>
            </a:r>
          </a:p>
          <a:p>
            <a:pPr marL="0" marR="0" lvl="0" indent="0" algn="l" defTabSz="1828526" rtl="0" eaLnBrk="1" fontAlgn="auto" latinLnBrk="0" hangingPunct="1">
              <a:lnSpc>
                <a:spcPct val="100000"/>
              </a:lnSpc>
              <a:spcBef>
                <a:spcPts val="0"/>
              </a:spcBef>
              <a:spcAft>
                <a:spcPts val="0"/>
              </a:spcAft>
              <a:buClrTx/>
              <a:buSzTx/>
              <a:buFontTx/>
              <a:buNone/>
              <a:tabLst/>
              <a:defRPr/>
            </a:pPr>
            <a:endParaRPr lang="en-US" dirty="0"/>
          </a:p>
          <a:p>
            <a:pPr marL="0" marR="0" lvl="0" indent="0" algn="l" defTabSz="1828526" rtl="0" eaLnBrk="1" fontAlgn="auto" latinLnBrk="0" hangingPunct="1">
              <a:lnSpc>
                <a:spcPct val="100000"/>
              </a:lnSpc>
              <a:spcBef>
                <a:spcPts val="0"/>
              </a:spcBef>
              <a:spcAft>
                <a:spcPts val="0"/>
              </a:spcAft>
              <a:buClrTx/>
              <a:buSzTx/>
              <a:buFontTx/>
              <a:buNone/>
              <a:tabLst/>
              <a:defRPr/>
            </a:pPr>
            <a:r>
              <a:rPr lang="en-US" dirty="0"/>
              <a:t>Disaggregated memory however has a higher latency, expected to range between 750ns and 1.5us with today’s technologies.</a:t>
            </a:r>
          </a:p>
          <a:p>
            <a:pPr marL="0" marR="0" lvl="0" indent="0" algn="l" defTabSz="1828526" rtl="0" eaLnBrk="1" fontAlgn="auto" latinLnBrk="0" hangingPunct="1">
              <a:lnSpc>
                <a:spcPct val="100000"/>
              </a:lnSpc>
              <a:spcBef>
                <a:spcPts val="0"/>
              </a:spcBef>
              <a:spcAft>
                <a:spcPts val="0"/>
              </a:spcAft>
              <a:buClrTx/>
              <a:buSzTx/>
              <a:buFontTx/>
              <a:buNone/>
              <a:tabLst/>
              <a:defRPr/>
            </a:pPr>
            <a:endParaRPr lang="en-US" dirty="0"/>
          </a:p>
          <a:p>
            <a:pPr marL="0" marR="0" lvl="0" indent="0" algn="l" defTabSz="1828526" rtl="0" eaLnBrk="1" fontAlgn="auto" latinLnBrk="0" hangingPunct="1">
              <a:lnSpc>
                <a:spcPct val="100000"/>
              </a:lnSpc>
              <a:spcBef>
                <a:spcPts val="0"/>
              </a:spcBef>
              <a:spcAft>
                <a:spcPts val="0"/>
              </a:spcAft>
              <a:buClrTx/>
              <a:buSzTx/>
              <a:buFontTx/>
              <a:buNone/>
              <a:tabLst/>
              <a:defRPr/>
            </a:pPr>
            <a:r>
              <a:rPr lang="en-US" dirty="0"/>
              <a:t>As I will demonstrate in this presentation, when the remote memory access latency is in the disaggregated memory range, certain system trade-offs change which require a re-examination of typical memory subsystem optimizations</a:t>
            </a:r>
          </a:p>
          <a:p>
            <a:pPr marL="0" marR="0" lvl="0" indent="0" algn="l" defTabSz="1828526" rtl="0" eaLnBrk="1" fontAlgn="auto" latinLnBrk="0" hangingPunct="1">
              <a:lnSpc>
                <a:spcPct val="100000"/>
              </a:lnSpc>
              <a:spcBef>
                <a:spcPts val="0"/>
              </a:spcBef>
              <a:spcAft>
                <a:spcPts val="0"/>
              </a:spcAft>
              <a:buClrTx/>
              <a:buSzTx/>
              <a:buFontTx/>
              <a:buNone/>
              <a:tabLst/>
              <a:defRPr/>
            </a:pPr>
            <a:endParaRPr lang="en-US" dirty="0"/>
          </a:p>
          <a:p>
            <a:pPr marL="0" marR="0" lvl="0" indent="0" algn="l" defTabSz="1828526"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1828526" rtl="0" eaLnBrk="1" fontAlgn="auto" latinLnBrk="0" hangingPunct="1">
              <a:lnSpc>
                <a:spcPct val="100000"/>
              </a:lnSpc>
              <a:spcBef>
                <a:spcPts val="0"/>
              </a:spcBef>
              <a:spcAft>
                <a:spcPts val="0"/>
              </a:spcAft>
              <a:buClrTx/>
              <a:buSzTx/>
              <a:buFontTx/>
              <a:buNone/>
              <a:tabLst/>
              <a:defRPr/>
            </a:pPr>
            <a:endParaRPr lang="en-US" dirty="0"/>
          </a:p>
          <a:p>
            <a:pPr marL="0" marR="0" lvl="0" indent="0" algn="l" defTabSz="1828526" rtl="0" eaLnBrk="1" fontAlgn="auto" latinLnBrk="0" hangingPunct="1">
              <a:lnSpc>
                <a:spcPct val="100000"/>
              </a:lnSpc>
              <a:spcBef>
                <a:spcPts val="0"/>
              </a:spcBef>
              <a:spcAft>
                <a:spcPts val="0"/>
              </a:spcAft>
              <a:buClrTx/>
              <a:buSzTx/>
              <a:buFontTx/>
              <a:buNone/>
              <a:tabLst/>
              <a:defRPr/>
            </a:pPr>
            <a:r>
              <a:rPr lang="en-US" dirty="0"/>
              <a:t>So in this work, we take a top-down approach in identifying and addressing these challenges, and introduce </a:t>
            </a:r>
            <a:r>
              <a:rPr lang="en-US" dirty="0" err="1"/>
              <a:t>HotBox</a:t>
            </a:r>
            <a:r>
              <a:rPr lang="en-US" dirty="0"/>
              <a:t>, our memory management subsystem for disaggregated memory systems</a:t>
            </a:r>
          </a:p>
        </p:txBody>
      </p:sp>
      <p:sp>
        <p:nvSpPr>
          <p:cNvPr id="4" name="Slide Number Placeholder 3"/>
          <p:cNvSpPr>
            <a:spLocks noGrp="1"/>
          </p:cNvSpPr>
          <p:nvPr>
            <p:ph type="sldNum" sz="quarter" idx="5"/>
          </p:nvPr>
        </p:nvSpPr>
        <p:spPr/>
        <p:txBody>
          <a:bodyPr/>
          <a:lstStyle/>
          <a:p>
            <a:fld id="{1B40826B-D42A-9844-8E6E-DB15A56B1805}" type="slidenum">
              <a:rPr lang="en-US" smtClean="0"/>
              <a:t>6</a:t>
            </a:fld>
            <a:endParaRPr lang="en-US"/>
          </a:p>
        </p:txBody>
      </p:sp>
    </p:spTree>
    <p:extLst>
      <p:ext uri="{BB962C8B-B14F-4D97-AF65-F5344CB8AC3E}">
        <p14:creationId xmlns:p14="http://schemas.microsoft.com/office/powerpoint/2010/main" val="2675170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Some of the challenges we address are as follows:</a:t>
            </a:r>
          </a:p>
          <a:p>
            <a:pPr algn="l" rtl="0"/>
            <a:r>
              <a:rPr lang="en-US" dirty="0"/>
              <a:t>CLICK</a:t>
            </a:r>
          </a:p>
          <a:p>
            <a:pPr algn="l" rtl="0"/>
            <a:r>
              <a:rPr lang="en-US" dirty="0"/>
              <a:t>We first need to consider how we wish to access the disaggregated memory blade. Prior works have treated the blade either as a swap device, directly accessible memory, or as a hybrid design between the two models.</a:t>
            </a:r>
          </a:p>
          <a:p>
            <a:pPr algn="l" rtl="0"/>
            <a:r>
              <a:rPr lang="en-US" dirty="0"/>
              <a:t>CLICK</a:t>
            </a:r>
          </a:p>
          <a:p>
            <a:pPr algn="l" rtl="0"/>
            <a:r>
              <a:rPr lang="en-US" dirty="0"/>
              <a:t>Second, we observe that under the disaggregated memory latency regime, certain system trade-offs change</a:t>
            </a:r>
          </a:p>
          <a:p>
            <a:pPr algn="l" rtl="0"/>
            <a:r>
              <a:rPr lang="en-US" dirty="0"/>
              <a:t>CLICK</a:t>
            </a:r>
          </a:p>
          <a:p>
            <a:pPr algn="l" rtl="0"/>
            <a:r>
              <a:rPr lang="en-US" dirty="0"/>
              <a:t>In particular, we note that typical page managements optimizations break, such as huge pages, and batching pages for migration</a:t>
            </a:r>
          </a:p>
          <a:p>
            <a:pPr algn="l" rtl="0"/>
            <a:r>
              <a:rPr lang="en-US" dirty="0"/>
              <a:t>CLICK</a:t>
            </a:r>
          </a:p>
          <a:p>
            <a:pPr algn="l" rtl="0"/>
            <a:r>
              <a:rPr lang="en-US" dirty="0"/>
              <a:t>Further, we show that in a disaggregated system, the identification of which pages are hot matters most to performance. But the identification process itself resource-intensive</a:t>
            </a:r>
          </a:p>
        </p:txBody>
      </p:sp>
      <p:sp>
        <p:nvSpPr>
          <p:cNvPr id="4" name="Slide Number Placeholder 3"/>
          <p:cNvSpPr>
            <a:spLocks noGrp="1"/>
          </p:cNvSpPr>
          <p:nvPr>
            <p:ph type="sldNum" sz="quarter" idx="10"/>
          </p:nvPr>
        </p:nvSpPr>
        <p:spPr/>
        <p:txBody>
          <a:bodyPr/>
          <a:lstStyle/>
          <a:p>
            <a:fld id="{1B40826B-D42A-9844-8E6E-DB15A56B1805}" type="slidenum">
              <a:rPr lang="en-US" smtClean="0"/>
              <a:t>7</a:t>
            </a:fld>
            <a:endParaRPr lang="en-US"/>
          </a:p>
        </p:txBody>
      </p:sp>
    </p:spTree>
    <p:extLst>
      <p:ext uri="{BB962C8B-B14F-4D97-AF65-F5344CB8AC3E}">
        <p14:creationId xmlns:p14="http://schemas.microsoft.com/office/powerpoint/2010/main" val="3216330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In this talk I will focus on three of the challenges listed:</a:t>
            </a:r>
          </a:p>
          <a:p>
            <a:pPr algn="l" rtl="0"/>
            <a:endParaRPr lang="en-US" dirty="0"/>
          </a:p>
          <a:p>
            <a:pPr algn="l" rtl="0"/>
            <a:r>
              <a:rPr lang="en-US" dirty="0"/>
              <a:t>First I will address which model we chose for best performance in a disaggregated memory system.</a:t>
            </a:r>
          </a:p>
          <a:p>
            <a:pPr algn="l" rtl="0"/>
            <a:endParaRPr lang="en-US" dirty="0"/>
          </a:p>
          <a:p>
            <a:pPr algn="l" rtl="0"/>
            <a:r>
              <a:rPr lang="en-US" dirty="0"/>
              <a:t>Next, we show that huge pages are ineffective in a disaggregated memory system, </a:t>
            </a:r>
          </a:p>
          <a:p>
            <a:pPr algn="l" rtl="0"/>
            <a:endParaRPr lang="en-US" dirty="0"/>
          </a:p>
          <a:p>
            <a:pPr algn="l" rtl="0"/>
            <a:r>
              <a:rPr lang="en-US" dirty="0"/>
              <a:t>Finally, I will address the issue of measuring page’s hotness with low overheads</a:t>
            </a:r>
          </a:p>
        </p:txBody>
      </p:sp>
      <p:sp>
        <p:nvSpPr>
          <p:cNvPr id="4" name="Slide Number Placeholder 3"/>
          <p:cNvSpPr>
            <a:spLocks noGrp="1"/>
          </p:cNvSpPr>
          <p:nvPr>
            <p:ph type="sldNum" sz="quarter" idx="10"/>
          </p:nvPr>
        </p:nvSpPr>
        <p:spPr/>
        <p:txBody>
          <a:bodyPr/>
          <a:lstStyle/>
          <a:p>
            <a:fld id="{1B40826B-D42A-9844-8E6E-DB15A56B1805}" type="slidenum">
              <a:rPr lang="en-US" smtClean="0"/>
              <a:t>8</a:t>
            </a:fld>
            <a:endParaRPr lang="en-US"/>
          </a:p>
        </p:txBody>
      </p:sp>
    </p:spTree>
    <p:extLst>
      <p:ext uri="{BB962C8B-B14F-4D97-AF65-F5344CB8AC3E}">
        <p14:creationId xmlns:p14="http://schemas.microsoft.com/office/powerpoint/2010/main" val="2194192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In this work we utilize the hybrid access model, which combines remote cache line accesses with page migrations. Further information and analysis is available in the paper which led us to choose this model.</a:t>
            </a:r>
          </a:p>
          <a:p>
            <a:pPr algn="l" rtl="0"/>
            <a:endParaRPr lang="en-US" dirty="0"/>
          </a:p>
          <a:p>
            <a:pPr algn="l" rtl="0"/>
            <a:r>
              <a:rPr lang="en-US" dirty="0"/>
              <a:t>In a hybrid access model </a:t>
            </a:r>
            <a:r>
              <a:rPr lang="en-US" dirty="0" err="1"/>
              <a:t>model</a:t>
            </a:r>
            <a:r>
              <a:rPr lang="en-US" dirty="0"/>
              <a:t>, every compute node has a small local memory, and access to large remote memory. Both types of memory are directly addressable, but accesses to the remote memory incur high latency costs</a:t>
            </a:r>
          </a:p>
          <a:p>
            <a:pPr algn="l" rtl="0"/>
            <a:endParaRPr lang="en-US" dirty="0"/>
          </a:p>
          <a:p>
            <a:pPr algn="l" rtl="0"/>
            <a:r>
              <a:rPr lang="en-US" dirty="0"/>
              <a:t>Pages identified as hot in the disaggregated memory blade are migrated to the small local memory, and cold pages are migrated from the local memory to remote</a:t>
            </a:r>
          </a:p>
          <a:p>
            <a:pPr algn="l" rtl="0"/>
            <a:endParaRPr lang="en-US" dirty="0"/>
          </a:p>
          <a:p>
            <a:pPr algn="l" rtl="0"/>
            <a:r>
              <a:rPr lang="en-US" dirty="0"/>
              <a:t>The choice of which pages are migrated are up to the OS memory subsystem’s policy</a:t>
            </a:r>
            <a:endParaRPr lang="LID4096" dirty="0"/>
          </a:p>
        </p:txBody>
      </p:sp>
      <p:sp>
        <p:nvSpPr>
          <p:cNvPr id="4" name="Slide Number Placeholder 3"/>
          <p:cNvSpPr>
            <a:spLocks noGrp="1"/>
          </p:cNvSpPr>
          <p:nvPr>
            <p:ph type="sldNum" sz="quarter" idx="5"/>
          </p:nvPr>
        </p:nvSpPr>
        <p:spPr/>
        <p:txBody>
          <a:bodyPr/>
          <a:lstStyle/>
          <a:p>
            <a:fld id="{1B40826B-D42A-9844-8E6E-DB15A56B1805}" type="slidenum">
              <a:rPr lang="en-US" smtClean="0"/>
              <a:t>9</a:t>
            </a:fld>
            <a:endParaRPr lang="en-US"/>
          </a:p>
        </p:txBody>
      </p:sp>
    </p:spTree>
    <p:extLst>
      <p:ext uri="{BB962C8B-B14F-4D97-AF65-F5344CB8AC3E}">
        <p14:creationId xmlns:p14="http://schemas.microsoft.com/office/powerpoint/2010/main" val="1416768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8333050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7347269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599140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4384000" cy="13716000"/>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249349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 + Footer">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273800" y="3810000"/>
            <a:ext cx="12056533" cy="6781800"/>
          </a:xfrm>
          <a:prstGeom prst="rect">
            <a:avLst/>
          </a:prstGeom>
        </p:spPr>
        <p:txBody>
          <a:bodyPr/>
          <a:lstStyle>
            <a:lvl1pPr marL="0" indent="0">
              <a:buNone/>
              <a:defRPr/>
            </a:lvl1pPr>
          </a:lstStyle>
          <a:p>
            <a:endParaRPr lang="en-US" dirty="0"/>
          </a:p>
        </p:txBody>
      </p:sp>
      <p:sp>
        <p:nvSpPr>
          <p:cNvPr id="6" name="Slide Number Placeholder 5"/>
          <p:cNvSpPr txBox="1">
            <a:spLocks/>
          </p:cNvSpPr>
          <p:nvPr userDrawn="1"/>
        </p:nvSpPr>
        <p:spPr>
          <a:xfrm>
            <a:off x="23042300" y="12602321"/>
            <a:ext cx="685934" cy="386603"/>
          </a:xfrm>
          <a:prstGeom prst="rect">
            <a:avLst/>
          </a:prstGeom>
        </p:spPr>
        <p:txBody>
          <a:bodyPr/>
          <a:lstStyle>
            <a:defPPr>
              <a:defRPr lang="en-US"/>
            </a:defPPr>
            <a:lvl1pPr marL="0" algn="l" defTabSz="1828526" rtl="0" eaLnBrk="1" latinLnBrk="0" hangingPunct="1">
              <a:defRPr sz="3599" kern="1200">
                <a:solidFill>
                  <a:schemeClr val="tx1"/>
                </a:solidFill>
                <a:latin typeface="+mn-lt"/>
                <a:ea typeface="+mn-ea"/>
                <a:cs typeface="+mn-cs"/>
              </a:defRPr>
            </a:lvl1pPr>
            <a:lvl2pPr marL="914263" algn="l" defTabSz="1828526" rtl="0" eaLnBrk="1" latinLnBrk="0" hangingPunct="1">
              <a:defRPr sz="3599" kern="1200">
                <a:solidFill>
                  <a:schemeClr val="tx1"/>
                </a:solidFill>
                <a:latin typeface="+mn-lt"/>
                <a:ea typeface="+mn-ea"/>
                <a:cs typeface="+mn-cs"/>
              </a:defRPr>
            </a:lvl2pPr>
            <a:lvl3pPr marL="1828526" algn="l" defTabSz="1828526" rtl="0" eaLnBrk="1" latinLnBrk="0" hangingPunct="1">
              <a:defRPr sz="3599" kern="1200">
                <a:solidFill>
                  <a:schemeClr val="tx1"/>
                </a:solidFill>
                <a:latin typeface="+mn-lt"/>
                <a:ea typeface="+mn-ea"/>
                <a:cs typeface="+mn-cs"/>
              </a:defRPr>
            </a:lvl3pPr>
            <a:lvl4pPr marL="2742789" algn="l" defTabSz="1828526" rtl="0" eaLnBrk="1" latinLnBrk="0" hangingPunct="1">
              <a:defRPr sz="3599" kern="1200">
                <a:solidFill>
                  <a:schemeClr val="tx1"/>
                </a:solidFill>
                <a:latin typeface="+mn-lt"/>
                <a:ea typeface="+mn-ea"/>
                <a:cs typeface="+mn-cs"/>
              </a:defRPr>
            </a:lvl4pPr>
            <a:lvl5pPr marL="3657051" algn="l" defTabSz="1828526" rtl="0" eaLnBrk="1" latinLnBrk="0" hangingPunct="1">
              <a:defRPr sz="3599" kern="1200">
                <a:solidFill>
                  <a:schemeClr val="tx1"/>
                </a:solidFill>
                <a:latin typeface="+mn-lt"/>
                <a:ea typeface="+mn-ea"/>
                <a:cs typeface="+mn-cs"/>
              </a:defRPr>
            </a:lvl5pPr>
            <a:lvl6pPr marL="4571314" algn="l" defTabSz="1828526" rtl="0" eaLnBrk="1" latinLnBrk="0" hangingPunct="1">
              <a:defRPr sz="3599" kern="1200">
                <a:solidFill>
                  <a:schemeClr val="tx1"/>
                </a:solidFill>
                <a:latin typeface="+mn-lt"/>
                <a:ea typeface="+mn-ea"/>
                <a:cs typeface="+mn-cs"/>
              </a:defRPr>
            </a:lvl6pPr>
            <a:lvl7pPr marL="5485577" algn="l" defTabSz="1828526" rtl="0" eaLnBrk="1" latinLnBrk="0" hangingPunct="1">
              <a:defRPr sz="3599" kern="1200">
                <a:solidFill>
                  <a:schemeClr val="tx1"/>
                </a:solidFill>
                <a:latin typeface="+mn-lt"/>
                <a:ea typeface="+mn-ea"/>
                <a:cs typeface="+mn-cs"/>
              </a:defRPr>
            </a:lvl7pPr>
            <a:lvl8pPr marL="6399840" algn="l" defTabSz="1828526" rtl="0" eaLnBrk="1" latinLnBrk="0" hangingPunct="1">
              <a:defRPr sz="3599" kern="1200">
                <a:solidFill>
                  <a:schemeClr val="tx1"/>
                </a:solidFill>
                <a:latin typeface="+mn-lt"/>
                <a:ea typeface="+mn-ea"/>
                <a:cs typeface="+mn-cs"/>
              </a:defRPr>
            </a:lvl8pPr>
            <a:lvl9pPr marL="7314103" algn="l" defTabSz="1828526" rtl="0" eaLnBrk="1" latinLnBrk="0" hangingPunct="1">
              <a:defRPr sz="3599" kern="1200">
                <a:solidFill>
                  <a:schemeClr val="tx1"/>
                </a:solidFill>
                <a:latin typeface="+mn-lt"/>
                <a:ea typeface="+mn-ea"/>
                <a:cs typeface="+mn-cs"/>
              </a:defRPr>
            </a:lvl9pPr>
          </a:lstStyle>
          <a:p>
            <a:fld id="{DF913B61-BB4D-AD42-BE2D-7D251B7C8B2F}" type="slidenum">
              <a:rPr lang="en-US" sz="2400" baseline="0" smtClean="0">
                <a:solidFill>
                  <a:schemeClr val="accent1"/>
                </a:solidFill>
                <a:latin typeface="Poppins Light" charset="0"/>
              </a:rPr>
              <a:pPr/>
              <a:t>‹#›</a:t>
            </a:fld>
            <a:endParaRPr lang="en-US" sz="2400" baseline="0" dirty="0">
              <a:solidFill>
                <a:schemeClr val="accent1"/>
              </a:solidFill>
              <a:latin typeface="Poppins Light" charset="0"/>
            </a:endParaRPr>
          </a:p>
        </p:txBody>
      </p:sp>
      <p:sp>
        <p:nvSpPr>
          <p:cNvPr id="5" name="TextBox 4">
            <a:extLst>
              <a:ext uri="{FF2B5EF4-FFF2-40B4-BE49-F238E27FC236}">
                <a16:creationId xmlns:a16="http://schemas.microsoft.com/office/drawing/2014/main" id="{6BE267E1-000E-5451-1A0E-F012A68E06A7}"/>
              </a:ext>
            </a:extLst>
          </p:cNvPr>
          <p:cNvSpPr txBox="1"/>
          <p:nvPr userDrawn="1"/>
        </p:nvSpPr>
        <p:spPr>
          <a:xfrm>
            <a:off x="5855296" y="12999658"/>
            <a:ext cx="12385376" cy="461665"/>
          </a:xfrm>
          <a:prstGeom prst="rect">
            <a:avLst/>
          </a:prstGeom>
          <a:noFill/>
        </p:spPr>
        <p:txBody>
          <a:bodyPr wrap="square">
            <a:spAutoFit/>
          </a:bodyPr>
          <a:lstStyle/>
          <a:p>
            <a:pPr algn="l"/>
            <a:r>
              <a:rPr lang="en-US" sz="2400" b="0" i="0" u="none" strike="noStrike" baseline="0" dirty="0">
                <a:latin typeface="LinLibertineTB"/>
              </a:rPr>
              <a:t>Reconsidering OS Memory Optimizations in the Presence of Disaggregated Memory - </a:t>
            </a:r>
            <a:r>
              <a:rPr lang="en-US" sz="2400" dirty="0"/>
              <a:t>ISMM 22</a:t>
            </a:r>
            <a:endParaRPr lang="LID4096" sz="2400" dirty="0"/>
          </a:p>
        </p:txBody>
      </p:sp>
    </p:spTree>
    <p:extLst>
      <p:ext uri="{BB962C8B-B14F-4D97-AF65-F5344CB8AC3E}">
        <p14:creationId xmlns:p14="http://schemas.microsoft.com/office/powerpoint/2010/main" val="1252673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 Images + Footer">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863408" y="3401616"/>
            <a:ext cx="5040560" cy="6781800"/>
          </a:xfrm>
          <a:prstGeom prst="rect">
            <a:avLst/>
          </a:prstGeom>
        </p:spPr>
        <p:txBody>
          <a:bodyPr/>
          <a:lstStyle>
            <a:lvl1pPr marL="0" indent="0">
              <a:buNone/>
              <a:defRPr/>
            </a:lvl1pPr>
          </a:lstStyle>
          <a:p>
            <a:endParaRPr lang="en-US" dirty="0"/>
          </a:p>
        </p:txBody>
      </p:sp>
      <p:sp>
        <p:nvSpPr>
          <p:cNvPr id="7" name="Picture Placeholder 3"/>
          <p:cNvSpPr>
            <a:spLocks noGrp="1"/>
          </p:cNvSpPr>
          <p:nvPr>
            <p:ph type="pic" sz="quarter" idx="11"/>
          </p:nvPr>
        </p:nvSpPr>
        <p:spPr>
          <a:xfrm>
            <a:off x="12452647" y="3425571"/>
            <a:ext cx="5040560" cy="6781800"/>
          </a:xfrm>
          <a:prstGeom prst="rect">
            <a:avLst/>
          </a:prstGeom>
        </p:spPr>
        <p:txBody>
          <a:bodyPr/>
          <a:lstStyle>
            <a:lvl1pPr marL="0" indent="0">
              <a:buNone/>
              <a:defRPr/>
            </a:lvl1pPr>
          </a:lstStyle>
          <a:p>
            <a:endParaRPr lang="en-US" dirty="0"/>
          </a:p>
        </p:txBody>
      </p:sp>
      <p:sp>
        <p:nvSpPr>
          <p:cNvPr id="8" name="Picture Placeholder 3"/>
          <p:cNvSpPr>
            <a:spLocks noGrp="1"/>
          </p:cNvSpPr>
          <p:nvPr>
            <p:ph type="pic" sz="quarter" idx="12"/>
          </p:nvPr>
        </p:nvSpPr>
        <p:spPr>
          <a:xfrm>
            <a:off x="18001740" y="3401616"/>
            <a:ext cx="5040560" cy="6781800"/>
          </a:xfrm>
          <a:prstGeom prst="rect">
            <a:avLst/>
          </a:prstGeom>
        </p:spPr>
        <p:txBody>
          <a:bodyPr/>
          <a:lstStyle>
            <a:lvl1pPr marL="0" indent="0">
              <a:buNone/>
              <a:defRPr/>
            </a:lvl1pPr>
          </a:lstStyle>
          <a:p>
            <a:endParaRPr lang="en-US" dirty="0"/>
          </a:p>
        </p:txBody>
      </p:sp>
      <p:sp>
        <p:nvSpPr>
          <p:cNvPr id="9" name="Picture Placeholder 3"/>
          <p:cNvSpPr>
            <a:spLocks noGrp="1"/>
          </p:cNvSpPr>
          <p:nvPr>
            <p:ph type="pic" sz="quarter" idx="13"/>
          </p:nvPr>
        </p:nvSpPr>
        <p:spPr>
          <a:xfrm>
            <a:off x="1367892" y="3401616"/>
            <a:ext cx="5040560" cy="6781800"/>
          </a:xfrm>
          <a:prstGeom prst="rect">
            <a:avLst/>
          </a:prstGeom>
        </p:spPr>
        <p:txBody>
          <a:bodyPr/>
          <a:lstStyle>
            <a:lvl1pPr marL="0" indent="0">
              <a:buNone/>
              <a:defRPr/>
            </a:lvl1pPr>
          </a:lstStyle>
          <a:p>
            <a:endParaRPr lang="en-US" dirty="0"/>
          </a:p>
        </p:txBody>
      </p:sp>
      <p:sp>
        <p:nvSpPr>
          <p:cNvPr id="10" name="Slide Number Placeholder 5"/>
          <p:cNvSpPr txBox="1">
            <a:spLocks/>
          </p:cNvSpPr>
          <p:nvPr userDrawn="1"/>
        </p:nvSpPr>
        <p:spPr>
          <a:xfrm>
            <a:off x="23042300" y="12602321"/>
            <a:ext cx="685934" cy="386603"/>
          </a:xfrm>
          <a:prstGeom prst="rect">
            <a:avLst/>
          </a:prstGeom>
        </p:spPr>
        <p:txBody>
          <a:bodyPr/>
          <a:lstStyle>
            <a:defPPr>
              <a:defRPr lang="en-US"/>
            </a:defPPr>
            <a:lvl1pPr marL="0" algn="l" defTabSz="1828526" rtl="0" eaLnBrk="1" latinLnBrk="0" hangingPunct="1">
              <a:defRPr sz="3599" kern="1200">
                <a:solidFill>
                  <a:schemeClr val="tx1"/>
                </a:solidFill>
                <a:latin typeface="+mn-lt"/>
                <a:ea typeface="+mn-ea"/>
                <a:cs typeface="+mn-cs"/>
              </a:defRPr>
            </a:lvl1pPr>
            <a:lvl2pPr marL="914263" algn="l" defTabSz="1828526" rtl="0" eaLnBrk="1" latinLnBrk="0" hangingPunct="1">
              <a:defRPr sz="3599" kern="1200">
                <a:solidFill>
                  <a:schemeClr val="tx1"/>
                </a:solidFill>
                <a:latin typeface="+mn-lt"/>
                <a:ea typeface="+mn-ea"/>
                <a:cs typeface="+mn-cs"/>
              </a:defRPr>
            </a:lvl2pPr>
            <a:lvl3pPr marL="1828526" algn="l" defTabSz="1828526" rtl="0" eaLnBrk="1" latinLnBrk="0" hangingPunct="1">
              <a:defRPr sz="3599" kern="1200">
                <a:solidFill>
                  <a:schemeClr val="tx1"/>
                </a:solidFill>
                <a:latin typeface="+mn-lt"/>
                <a:ea typeface="+mn-ea"/>
                <a:cs typeface="+mn-cs"/>
              </a:defRPr>
            </a:lvl3pPr>
            <a:lvl4pPr marL="2742789" algn="l" defTabSz="1828526" rtl="0" eaLnBrk="1" latinLnBrk="0" hangingPunct="1">
              <a:defRPr sz="3599" kern="1200">
                <a:solidFill>
                  <a:schemeClr val="tx1"/>
                </a:solidFill>
                <a:latin typeface="+mn-lt"/>
                <a:ea typeface="+mn-ea"/>
                <a:cs typeface="+mn-cs"/>
              </a:defRPr>
            </a:lvl4pPr>
            <a:lvl5pPr marL="3657051" algn="l" defTabSz="1828526" rtl="0" eaLnBrk="1" latinLnBrk="0" hangingPunct="1">
              <a:defRPr sz="3599" kern="1200">
                <a:solidFill>
                  <a:schemeClr val="tx1"/>
                </a:solidFill>
                <a:latin typeface="+mn-lt"/>
                <a:ea typeface="+mn-ea"/>
                <a:cs typeface="+mn-cs"/>
              </a:defRPr>
            </a:lvl5pPr>
            <a:lvl6pPr marL="4571314" algn="l" defTabSz="1828526" rtl="0" eaLnBrk="1" latinLnBrk="0" hangingPunct="1">
              <a:defRPr sz="3599" kern="1200">
                <a:solidFill>
                  <a:schemeClr val="tx1"/>
                </a:solidFill>
                <a:latin typeface="+mn-lt"/>
                <a:ea typeface="+mn-ea"/>
                <a:cs typeface="+mn-cs"/>
              </a:defRPr>
            </a:lvl6pPr>
            <a:lvl7pPr marL="5485577" algn="l" defTabSz="1828526" rtl="0" eaLnBrk="1" latinLnBrk="0" hangingPunct="1">
              <a:defRPr sz="3599" kern="1200">
                <a:solidFill>
                  <a:schemeClr val="tx1"/>
                </a:solidFill>
                <a:latin typeface="+mn-lt"/>
                <a:ea typeface="+mn-ea"/>
                <a:cs typeface="+mn-cs"/>
              </a:defRPr>
            </a:lvl7pPr>
            <a:lvl8pPr marL="6399840" algn="l" defTabSz="1828526" rtl="0" eaLnBrk="1" latinLnBrk="0" hangingPunct="1">
              <a:defRPr sz="3599" kern="1200">
                <a:solidFill>
                  <a:schemeClr val="tx1"/>
                </a:solidFill>
                <a:latin typeface="+mn-lt"/>
                <a:ea typeface="+mn-ea"/>
                <a:cs typeface="+mn-cs"/>
              </a:defRPr>
            </a:lvl8pPr>
            <a:lvl9pPr marL="7314103" algn="l" defTabSz="1828526" rtl="0" eaLnBrk="1" latinLnBrk="0" hangingPunct="1">
              <a:defRPr sz="3599" kern="1200">
                <a:solidFill>
                  <a:schemeClr val="tx1"/>
                </a:solidFill>
                <a:latin typeface="+mn-lt"/>
                <a:ea typeface="+mn-ea"/>
                <a:cs typeface="+mn-cs"/>
              </a:defRPr>
            </a:lvl9pPr>
          </a:lstStyle>
          <a:p>
            <a:fld id="{DF913B61-BB4D-AD42-BE2D-7D251B7C8B2F}" type="slidenum">
              <a:rPr lang="en-US" sz="2400" baseline="0" smtClean="0">
                <a:solidFill>
                  <a:schemeClr val="accent1"/>
                </a:solidFill>
                <a:latin typeface="Poppins Light" charset="0"/>
              </a:rPr>
              <a:pPr/>
              <a:t>‹#›</a:t>
            </a:fld>
            <a:endParaRPr lang="en-US" sz="2400" baseline="0" dirty="0">
              <a:solidFill>
                <a:schemeClr val="accent1"/>
              </a:solidFill>
              <a:latin typeface="Poppins Light" charset="0"/>
            </a:endParaRPr>
          </a:p>
        </p:txBody>
      </p:sp>
      <p:sp>
        <p:nvSpPr>
          <p:cNvPr id="12" name="TextBox 11">
            <a:extLst>
              <a:ext uri="{FF2B5EF4-FFF2-40B4-BE49-F238E27FC236}">
                <a16:creationId xmlns:a16="http://schemas.microsoft.com/office/drawing/2014/main" id="{26987EC7-4A2A-80BD-41C3-807DD2C47CE6}"/>
              </a:ext>
            </a:extLst>
          </p:cNvPr>
          <p:cNvSpPr txBox="1"/>
          <p:nvPr userDrawn="1"/>
        </p:nvSpPr>
        <p:spPr>
          <a:xfrm>
            <a:off x="5855296" y="12999658"/>
            <a:ext cx="12385376" cy="461665"/>
          </a:xfrm>
          <a:prstGeom prst="rect">
            <a:avLst/>
          </a:prstGeom>
          <a:noFill/>
        </p:spPr>
        <p:txBody>
          <a:bodyPr wrap="square">
            <a:spAutoFit/>
          </a:bodyPr>
          <a:lstStyle/>
          <a:p>
            <a:pPr algn="l"/>
            <a:r>
              <a:rPr lang="en-US" sz="2400" b="0" i="0" u="none" strike="noStrike" baseline="0" dirty="0">
                <a:latin typeface="LinLibertineTB"/>
              </a:rPr>
              <a:t>Reconsidering OS Memory Optimizations in the Presence of Disaggregated Memory - </a:t>
            </a:r>
            <a:r>
              <a:rPr lang="en-US" sz="2400" dirty="0"/>
              <a:t>ISMM 22</a:t>
            </a:r>
            <a:endParaRPr lang="LID4096" sz="2400" dirty="0"/>
          </a:p>
        </p:txBody>
      </p:sp>
    </p:spTree>
    <p:extLst>
      <p:ext uri="{BB962C8B-B14F-4D97-AF65-F5344CB8AC3E}">
        <p14:creationId xmlns:p14="http://schemas.microsoft.com/office/powerpoint/2010/main" val="466056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Images + Footer">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726076" y="6713984"/>
            <a:ext cx="3262075" cy="5341640"/>
          </a:xfrm>
          <a:prstGeom prst="rect">
            <a:avLst/>
          </a:prstGeom>
        </p:spPr>
        <p:txBody>
          <a:bodyPr/>
          <a:lstStyle>
            <a:lvl1pPr marL="0" indent="0">
              <a:buNone/>
              <a:defRPr/>
            </a:lvl1pPr>
          </a:lstStyle>
          <a:p>
            <a:endParaRPr lang="en-US" dirty="0"/>
          </a:p>
        </p:txBody>
      </p:sp>
      <p:sp>
        <p:nvSpPr>
          <p:cNvPr id="7" name="Picture Placeholder 3"/>
          <p:cNvSpPr>
            <a:spLocks noGrp="1"/>
          </p:cNvSpPr>
          <p:nvPr>
            <p:ph type="pic" sz="quarter" idx="11"/>
          </p:nvPr>
        </p:nvSpPr>
        <p:spPr>
          <a:xfrm>
            <a:off x="8663608" y="6737939"/>
            <a:ext cx="3262075" cy="5341640"/>
          </a:xfrm>
          <a:prstGeom prst="rect">
            <a:avLst/>
          </a:prstGeom>
        </p:spPr>
        <p:txBody>
          <a:bodyPr/>
          <a:lstStyle>
            <a:lvl1pPr marL="0" indent="0">
              <a:buNone/>
              <a:defRPr/>
            </a:lvl1pPr>
          </a:lstStyle>
          <a:p>
            <a:endParaRPr lang="en-US" dirty="0"/>
          </a:p>
        </p:txBody>
      </p:sp>
      <p:sp>
        <p:nvSpPr>
          <p:cNvPr id="8" name="Picture Placeholder 3"/>
          <p:cNvSpPr>
            <a:spLocks noGrp="1"/>
          </p:cNvSpPr>
          <p:nvPr>
            <p:ph type="pic" sz="quarter" idx="12"/>
          </p:nvPr>
        </p:nvSpPr>
        <p:spPr>
          <a:xfrm>
            <a:off x="12579014" y="6713984"/>
            <a:ext cx="3262075" cy="5341640"/>
          </a:xfrm>
          <a:prstGeom prst="rect">
            <a:avLst/>
          </a:prstGeom>
        </p:spPr>
        <p:txBody>
          <a:bodyPr/>
          <a:lstStyle>
            <a:lvl1pPr marL="0" indent="0">
              <a:buNone/>
              <a:defRPr/>
            </a:lvl1pPr>
          </a:lstStyle>
          <a:p>
            <a:endParaRPr lang="en-US" dirty="0"/>
          </a:p>
        </p:txBody>
      </p:sp>
      <p:sp>
        <p:nvSpPr>
          <p:cNvPr id="9" name="Picture Placeholder 3"/>
          <p:cNvSpPr>
            <a:spLocks noGrp="1"/>
          </p:cNvSpPr>
          <p:nvPr>
            <p:ph type="pic" sz="quarter" idx="13"/>
          </p:nvPr>
        </p:nvSpPr>
        <p:spPr>
          <a:xfrm>
            <a:off x="762376" y="6713984"/>
            <a:ext cx="3262075" cy="5341640"/>
          </a:xfrm>
          <a:prstGeom prst="rect">
            <a:avLst/>
          </a:prstGeom>
        </p:spPr>
        <p:txBody>
          <a:bodyPr/>
          <a:lstStyle>
            <a:lvl1pPr marL="0" indent="0">
              <a:buNone/>
              <a:defRPr/>
            </a:lvl1pPr>
          </a:lstStyle>
          <a:p>
            <a:endParaRPr lang="en-US" dirty="0"/>
          </a:p>
        </p:txBody>
      </p:sp>
      <p:sp>
        <p:nvSpPr>
          <p:cNvPr id="10" name="Slide Number Placeholder 5"/>
          <p:cNvSpPr txBox="1">
            <a:spLocks/>
          </p:cNvSpPr>
          <p:nvPr userDrawn="1"/>
        </p:nvSpPr>
        <p:spPr>
          <a:xfrm>
            <a:off x="23042300" y="12602321"/>
            <a:ext cx="685934" cy="386603"/>
          </a:xfrm>
          <a:prstGeom prst="rect">
            <a:avLst/>
          </a:prstGeom>
        </p:spPr>
        <p:txBody>
          <a:bodyPr/>
          <a:lstStyle>
            <a:defPPr>
              <a:defRPr lang="en-US"/>
            </a:defPPr>
            <a:lvl1pPr marL="0" algn="l" defTabSz="1828526" rtl="0" eaLnBrk="1" latinLnBrk="0" hangingPunct="1">
              <a:defRPr sz="3599" kern="1200">
                <a:solidFill>
                  <a:schemeClr val="tx1"/>
                </a:solidFill>
                <a:latin typeface="+mn-lt"/>
                <a:ea typeface="+mn-ea"/>
                <a:cs typeface="+mn-cs"/>
              </a:defRPr>
            </a:lvl1pPr>
            <a:lvl2pPr marL="914263" algn="l" defTabSz="1828526" rtl="0" eaLnBrk="1" latinLnBrk="0" hangingPunct="1">
              <a:defRPr sz="3599" kern="1200">
                <a:solidFill>
                  <a:schemeClr val="tx1"/>
                </a:solidFill>
                <a:latin typeface="+mn-lt"/>
                <a:ea typeface="+mn-ea"/>
                <a:cs typeface="+mn-cs"/>
              </a:defRPr>
            </a:lvl2pPr>
            <a:lvl3pPr marL="1828526" algn="l" defTabSz="1828526" rtl="0" eaLnBrk="1" latinLnBrk="0" hangingPunct="1">
              <a:defRPr sz="3599" kern="1200">
                <a:solidFill>
                  <a:schemeClr val="tx1"/>
                </a:solidFill>
                <a:latin typeface="+mn-lt"/>
                <a:ea typeface="+mn-ea"/>
                <a:cs typeface="+mn-cs"/>
              </a:defRPr>
            </a:lvl3pPr>
            <a:lvl4pPr marL="2742789" algn="l" defTabSz="1828526" rtl="0" eaLnBrk="1" latinLnBrk="0" hangingPunct="1">
              <a:defRPr sz="3599" kern="1200">
                <a:solidFill>
                  <a:schemeClr val="tx1"/>
                </a:solidFill>
                <a:latin typeface="+mn-lt"/>
                <a:ea typeface="+mn-ea"/>
                <a:cs typeface="+mn-cs"/>
              </a:defRPr>
            </a:lvl4pPr>
            <a:lvl5pPr marL="3657051" algn="l" defTabSz="1828526" rtl="0" eaLnBrk="1" latinLnBrk="0" hangingPunct="1">
              <a:defRPr sz="3599" kern="1200">
                <a:solidFill>
                  <a:schemeClr val="tx1"/>
                </a:solidFill>
                <a:latin typeface="+mn-lt"/>
                <a:ea typeface="+mn-ea"/>
                <a:cs typeface="+mn-cs"/>
              </a:defRPr>
            </a:lvl5pPr>
            <a:lvl6pPr marL="4571314" algn="l" defTabSz="1828526" rtl="0" eaLnBrk="1" latinLnBrk="0" hangingPunct="1">
              <a:defRPr sz="3599" kern="1200">
                <a:solidFill>
                  <a:schemeClr val="tx1"/>
                </a:solidFill>
                <a:latin typeface="+mn-lt"/>
                <a:ea typeface="+mn-ea"/>
                <a:cs typeface="+mn-cs"/>
              </a:defRPr>
            </a:lvl6pPr>
            <a:lvl7pPr marL="5485577" algn="l" defTabSz="1828526" rtl="0" eaLnBrk="1" latinLnBrk="0" hangingPunct="1">
              <a:defRPr sz="3599" kern="1200">
                <a:solidFill>
                  <a:schemeClr val="tx1"/>
                </a:solidFill>
                <a:latin typeface="+mn-lt"/>
                <a:ea typeface="+mn-ea"/>
                <a:cs typeface="+mn-cs"/>
              </a:defRPr>
            </a:lvl7pPr>
            <a:lvl8pPr marL="6399840" algn="l" defTabSz="1828526" rtl="0" eaLnBrk="1" latinLnBrk="0" hangingPunct="1">
              <a:defRPr sz="3599" kern="1200">
                <a:solidFill>
                  <a:schemeClr val="tx1"/>
                </a:solidFill>
                <a:latin typeface="+mn-lt"/>
                <a:ea typeface="+mn-ea"/>
                <a:cs typeface="+mn-cs"/>
              </a:defRPr>
            </a:lvl8pPr>
            <a:lvl9pPr marL="7314103" algn="l" defTabSz="1828526" rtl="0" eaLnBrk="1" latinLnBrk="0" hangingPunct="1">
              <a:defRPr sz="3599" kern="1200">
                <a:solidFill>
                  <a:schemeClr val="tx1"/>
                </a:solidFill>
                <a:latin typeface="+mn-lt"/>
                <a:ea typeface="+mn-ea"/>
                <a:cs typeface="+mn-cs"/>
              </a:defRPr>
            </a:lvl9pPr>
          </a:lstStyle>
          <a:p>
            <a:fld id="{DF913B61-BB4D-AD42-BE2D-7D251B7C8B2F}" type="slidenum">
              <a:rPr lang="en-US" sz="2400" baseline="0" smtClean="0">
                <a:solidFill>
                  <a:schemeClr val="accent1"/>
                </a:solidFill>
                <a:latin typeface="Poppins Light" charset="0"/>
              </a:rPr>
              <a:pPr/>
              <a:t>‹#›</a:t>
            </a:fld>
            <a:endParaRPr lang="en-US" sz="2400" baseline="0" dirty="0">
              <a:solidFill>
                <a:schemeClr val="accent1"/>
              </a:solidFill>
              <a:latin typeface="Poppins Light" charset="0"/>
            </a:endParaRPr>
          </a:p>
        </p:txBody>
      </p:sp>
      <p:sp>
        <p:nvSpPr>
          <p:cNvPr id="14" name="Picture Placeholder 3"/>
          <p:cNvSpPr>
            <a:spLocks noGrp="1"/>
          </p:cNvSpPr>
          <p:nvPr>
            <p:ph type="pic" sz="quarter" idx="14"/>
          </p:nvPr>
        </p:nvSpPr>
        <p:spPr>
          <a:xfrm>
            <a:off x="16494420" y="6737939"/>
            <a:ext cx="3262075" cy="5341640"/>
          </a:xfrm>
          <a:prstGeom prst="rect">
            <a:avLst/>
          </a:prstGeom>
        </p:spPr>
        <p:txBody>
          <a:bodyPr/>
          <a:lstStyle>
            <a:lvl1pPr marL="0" indent="0">
              <a:buNone/>
              <a:defRPr/>
            </a:lvl1pPr>
          </a:lstStyle>
          <a:p>
            <a:endParaRPr lang="en-US" dirty="0"/>
          </a:p>
        </p:txBody>
      </p:sp>
      <p:sp>
        <p:nvSpPr>
          <p:cNvPr id="15" name="Picture Placeholder 3"/>
          <p:cNvSpPr>
            <a:spLocks noGrp="1"/>
          </p:cNvSpPr>
          <p:nvPr>
            <p:ph type="pic" sz="quarter" idx="15"/>
          </p:nvPr>
        </p:nvSpPr>
        <p:spPr>
          <a:xfrm>
            <a:off x="20413496" y="6713984"/>
            <a:ext cx="3262075" cy="5341640"/>
          </a:xfrm>
          <a:prstGeom prst="rect">
            <a:avLst/>
          </a:prstGeom>
        </p:spPr>
        <p:txBody>
          <a:bodyPr/>
          <a:lstStyle>
            <a:lvl1pPr marL="0" indent="0">
              <a:buNone/>
              <a:defRPr/>
            </a:lvl1pPr>
          </a:lstStyle>
          <a:p>
            <a:endParaRPr lang="en-US" dirty="0"/>
          </a:p>
        </p:txBody>
      </p:sp>
      <p:sp>
        <p:nvSpPr>
          <p:cNvPr id="12" name="Picture Placeholder 3"/>
          <p:cNvSpPr>
            <a:spLocks noGrp="1"/>
          </p:cNvSpPr>
          <p:nvPr>
            <p:ph type="pic" sz="quarter" idx="16"/>
          </p:nvPr>
        </p:nvSpPr>
        <p:spPr>
          <a:xfrm>
            <a:off x="4726076" y="665312"/>
            <a:ext cx="3262075" cy="5341640"/>
          </a:xfrm>
          <a:prstGeom prst="rect">
            <a:avLst/>
          </a:prstGeom>
        </p:spPr>
        <p:txBody>
          <a:bodyPr/>
          <a:lstStyle>
            <a:lvl1pPr marL="0" indent="0">
              <a:buNone/>
              <a:defRPr/>
            </a:lvl1pPr>
          </a:lstStyle>
          <a:p>
            <a:endParaRPr lang="en-US" dirty="0"/>
          </a:p>
        </p:txBody>
      </p:sp>
      <p:sp>
        <p:nvSpPr>
          <p:cNvPr id="13" name="Picture Placeholder 3"/>
          <p:cNvSpPr>
            <a:spLocks noGrp="1"/>
          </p:cNvSpPr>
          <p:nvPr>
            <p:ph type="pic" sz="quarter" idx="17"/>
          </p:nvPr>
        </p:nvSpPr>
        <p:spPr>
          <a:xfrm>
            <a:off x="8663608" y="689267"/>
            <a:ext cx="3262075" cy="5341640"/>
          </a:xfrm>
          <a:prstGeom prst="rect">
            <a:avLst/>
          </a:prstGeom>
        </p:spPr>
        <p:txBody>
          <a:bodyPr/>
          <a:lstStyle>
            <a:lvl1pPr marL="0" indent="0">
              <a:buNone/>
              <a:defRPr/>
            </a:lvl1pPr>
          </a:lstStyle>
          <a:p>
            <a:endParaRPr lang="en-US" dirty="0"/>
          </a:p>
        </p:txBody>
      </p:sp>
      <p:sp>
        <p:nvSpPr>
          <p:cNvPr id="16" name="Picture Placeholder 3"/>
          <p:cNvSpPr>
            <a:spLocks noGrp="1"/>
          </p:cNvSpPr>
          <p:nvPr>
            <p:ph type="pic" sz="quarter" idx="18"/>
          </p:nvPr>
        </p:nvSpPr>
        <p:spPr>
          <a:xfrm>
            <a:off x="12579014" y="665312"/>
            <a:ext cx="3262075" cy="5341640"/>
          </a:xfrm>
          <a:prstGeom prst="rect">
            <a:avLst/>
          </a:prstGeom>
        </p:spPr>
        <p:txBody>
          <a:bodyPr/>
          <a:lstStyle>
            <a:lvl1pPr marL="0" indent="0">
              <a:buNone/>
              <a:defRPr/>
            </a:lvl1pPr>
          </a:lstStyle>
          <a:p>
            <a:endParaRPr lang="en-US" dirty="0"/>
          </a:p>
        </p:txBody>
      </p:sp>
      <p:sp>
        <p:nvSpPr>
          <p:cNvPr id="17" name="Picture Placeholder 3"/>
          <p:cNvSpPr>
            <a:spLocks noGrp="1"/>
          </p:cNvSpPr>
          <p:nvPr>
            <p:ph type="pic" sz="quarter" idx="19"/>
          </p:nvPr>
        </p:nvSpPr>
        <p:spPr>
          <a:xfrm>
            <a:off x="762376" y="665312"/>
            <a:ext cx="3262075" cy="5341640"/>
          </a:xfrm>
          <a:prstGeom prst="rect">
            <a:avLst/>
          </a:prstGeom>
        </p:spPr>
        <p:txBody>
          <a:bodyPr/>
          <a:lstStyle>
            <a:lvl1pPr marL="0" indent="0">
              <a:buNone/>
              <a:defRPr/>
            </a:lvl1pPr>
          </a:lstStyle>
          <a:p>
            <a:endParaRPr lang="en-US" dirty="0"/>
          </a:p>
        </p:txBody>
      </p:sp>
      <p:sp>
        <p:nvSpPr>
          <p:cNvPr id="18" name="Picture Placeholder 3"/>
          <p:cNvSpPr>
            <a:spLocks noGrp="1"/>
          </p:cNvSpPr>
          <p:nvPr>
            <p:ph type="pic" sz="quarter" idx="20"/>
          </p:nvPr>
        </p:nvSpPr>
        <p:spPr>
          <a:xfrm>
            <a:off x="16494420" y="689267"/>
            <a:ext cx="3262075" cy="5341640"/>
          </a:xfrm>
          <a:prstGeom prst="rect">
            <a:avLst/>
          </a:prstGeom>
        </p:spPr>
        <p:txBody>
          <a:bodyPr/>
          <a:lstStyle>
            <a:lvl1pPr marL="0" indent="0">
              <a:buNone/>
              <a:defRPr/>
            </a:lvl1pPr>
          </a:lstStyle>
          <a:p>
            <a:endParaRPr lang="en-US" dirty="0"/>
          </a:p>
        </p:txBody>
      </p:sp>
      <p:sp>
        <p:nvSpPr>
          <p:cNvPr id="19" name="Picture Placeholder 3"/>
          <p:cNvSpPr>
            <a:spLocks noGrp="1"/>
          </p:cNvSpPr>
          <p:nvPr>
            <p:ph type="pic" sz="quarter" idx="21"/>
          </p:nvPr>
        </p:nvSpPr>
        <p:spPr>
          <a:xfrm>
            <a:off x="20413496" y="665312"/>
            <a:ext cx="3262075" cy="5341640"/>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1945742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Picture Placeholder 46"/>
          <p:cNvSpPr>
            <a:spLocks noGrp="1"/>
          </p:cNvSpPr>
          <p:nvPr>
            <p:ph type="pic" sz="quarter" idx="13"/>
          </p:nvPr>
        </p:nvSpPr>
        <p:spPr>
          <a:xfrm>
            <a:off x="12768263" y="8459788"/>
            <a:ext cx="3527426" cy="3536949"/>
          </a:xfrm>
        </p:spPr>
      </p:sp>
      <p:sp>
        <p:nvSpPr>
          <p:cNvPr id="7" name="Picture Placeholder 47"/>
          <p:cNvSpPr>
            <a:spLocks noGrp="1"/>
          </p:cNvSpPr>
          <p:nvPr>
            <p:ph type="pic" sz="quarter" idx="14"/>
          </p:nvPr>
        </p:nvSpPr>
        <p:spPr>
          <a:xfrm>
            <a:off x="12768263" y="4029076"/>
            <a:ext cx="3527426" cy="3538538"/>
          </a:xfrm>
        </p:spPr>
      </p:sp>
      <p:sp>
        <p:nvSpPr>
          <p:cNvPr id="8" name="Picture Placeholder 48"/>
          <p:cNvSpPr>
            <a:spLocks noGrp="1"/>
          </p:cNvSpPr>
          <p:nvPr>
            <p:ph type="pic" sz="quarter" idx="16"/>
          </p:nvPr>
        </p:nvSpPr>
        <p:spPr>
          <a:xfrm>
            <a:off x="1565275" y="8459789"/>
            <a:ext cx="3557588" cy="3536950"/>
          </a:xfrm>
        </p:spPr>
      </p:sp>
      <p:sp>
        <p:nvSpPr>
          <p:cNvPr id="9" name="Picture Placeholder 49"/>
          <p:cNvSpPr>
            <a:spLocks noGrp="1"/>
          </p:cNvSpPr>
          <p:nvPr>
            <p:ph type="pic" sz="quarter" idx="17"/>
          </p:nvPr>
        </p:nvSpPr>
        <p:spPr>
          <a:xfrm>
            <a:off x="1565275" y="4029075"/>
            <a:ext cx="3578225" cy="3538537"/>
          </a:xfrm>
        </p:spPr>
      </p:sp>
    </p:spTree>
    <p:extLst>
      <p:ext uri="{BB962C8B-B14F-4D97-AF65-F5344CB8AC3E}">
        <p14:creationId xmlns:p14="http://schemas.microsoft.com/office/powerpoint/2010/main" val="1501252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808" y="0"/>
            <a:ext cx="6116638" cy="9142413"/>
          </a:xfrm>
        </p:spPr>
        <p:txBody>
          <a:bodyPr/>
          <a:lstStyle/>
          <a:p>
            <a:endParaRPr lang="en-US"/>
          </a:p>
        </p:txBody>
      </p:sp>
      <p:sp>
        <p:nvSpPr>
          <p:cNvPr id="17" name="Picture Placeholder 16"/>
          <p:cNvSpPr>
            <a:spLocks noGrp="1"/>
          </p:cNvSpPr>
          <p:nvPr>
            <p:ph type="pic" sz="quarter" idx="11"/>
          </p:nvPr>
        </p:nvSpPr>
        <p:spPr>
          <a:xfrm>
            <a:off x="0" y="9142413"/>
            <a:ext cx="6121400" cy="4573587"/>
          </a:xfrm>
        </p:spPr>
        <p:txBody>
          <a:bodyPr/>
          <a:lstStyle/>
          <a:p>
            <a:endParaRPr lang="en-US"/>
          </a:p>
        </p:txBody>
      </p:sp>
      <p:sp>
        <p:nvSpPr>
          <p:cNvPr id="19" name="Picture Placeholder 18"/>
          <p:cNvSpPr>
            <a:spLocks noGrp="1"/>
          </p:cNvSpPr>
          <p:nvPr>
            <p:ph type="pic" sz="quarter" idx="12"/>
          </p:nvPr>
        </p:nvSpPr>
        <p:spPr>
          <a:xfrm>
            <a:off x="6121400" y="0"/>
            <a:ext cx="12204700" cy="9142413"/>
          </a:xfrm>
        </p:spPr>
        <p:txBody>
          <a:bodyPr/>
          <a:lstStyle/>
          <a:p>
            <a:endParaRPr lang="en-US"/>
          </a:p>
        </p:txBody>
      </p:sp>
      <p:sp>
        <p:nvSpPr>
          <p:cNvPr id="21" name="Picture Placeholder 20"/>
          <p:cNvSpPr>
            <a:spLocks noGrp="1"/>
          </p:cNvSpPr>
          <p:nvPr>
            <p:ph type="pic" sz="quarter" idx="13"/>
          </p:nvPr>
        </p:nvSpPr>
        <p:spPr>
          <a:xfrm>
            <a:off x="6121400" y="9142413"/>
            <a:ext cx="12204700" cy="4573587"/>
          </a:xfrm>
        </p:spPr>
        <p:txBody>
          <a:bodyPr/>
          <a:lstStyle/>
          <a:p>
            <a:endParaRPr lang="en-US"/>
          </a:p>
        </p:txBody>
      </p:sp>
      <p:sp>
        <p:nvSpPr>
          <p:cNvPr id="25" name="Picture Placeholder 24"/>
          <p:cNvSpPr>
            <a:spLocks noGrp="1"/>
          </p:cNvSpPr>
          <p:nvPr>
            <p:ph type="pic" sz="quarter" idx="14"/>
          </p:nvPr>
        </p:nvSpPr>
        <p:spPr>
          <a:xfrm>
            <a:off x="18326100" y="0"/>
            <a:ext cx="6057900" cy="4573588"/>
          </a:xfrm>
        </p:spPr>
        <p:txBody>
          <a:bodyPr/>
          <a:lstStyle/>
          <a:p>
            <a:endParaRPr lang="en-US"/>
          </a:p>
        </p:txBody>
      </p:sp>
      <p:sp>
        <p:nvSpPr>
          <p:cNvPr id="27" name="Picture Placeholder 26"/>
          <p:cNvSpPr>
            <a:spLocks noGrp="1"/>
          </p:cNvSpPr>
          <p:nvPr>
            <p:ph type="pic" sz="quarter" idx="15"/>
          </p:nvPr>
        </p:nvSpPr>
        <p:spPr>
          <a:xfrm>
            <a:off x="18326100" y="4573588"/>
            <a:ext cx="6057900" cy="9142412"/>
          </a:xfrm>
        </p:spPr>
        <p:txBody>
          <a:bodyPr/>
          <a:lstStyle/>
          <a:p>
            <a:endParaRPr lang="en-US"/>
          </a:p>
        </p:txBody>
      </p:sp>
    </p:spTree>
    <p:extLst>
      <p:ext uri="{BB962C8B-B14F-4D97-AF65-F5344CB8AC3E}">
        <p14:creationId xmlns:p14="http://schemas.microsoft.com/office/powerpoint/2010/main" val="1799878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668963" y="3657600"/>
            <a:ext cx="8504238" cy="4267200"/>
          </a:xfrm>
        </p:spPr>
        <p:txBody>
          <a:bodyPr/>
          <a:lstStyle/>
          <a:p>
            <a:endParaRPr lang="en-US"/>
          </a:p>
        </p:txBody>
      </p:sp>
      <p:sp>
        <p:nvSpPr>
          <p:cNvPr id="10" name="Picture Placeholder 8"/>
          <p:cNvSpPr>
            <a:spLocks noGrp="1"/>
          </p:cNvSpPr>
          <p:nvPr>
            <p:ph type="pic" sz="quarter" idx="11"/>
          </p:nvPr>
        </p:nvSpPr>
        <p:spPr>
          <a:xfrm>
            <a:off x="9921875" y="7936160"/>
            <a:ext cx="8504238" cy="4267200"/>
          </a:xfrm>
        </p:spPr>
        <p:txBody>
          <a:bodyPr/>
          <a:lstStyle/>
          <a:p>
            <a:endParaRPr lang="en-US"/>
          </a:p>
        </p:txBody>
      </p:sp>
    </p:spTree>
    <p:extLst>
      <p:ext uri="{BB962C8B-B14F-4D97-AF65-F5344CB8AC3E}">
        <p14:creationId xmlns:p14="http://schemas.microsoft.com/office/powerpoint/2010/main" val="2001229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516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841381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0700772" y="-38066"/>
            <a:ext cx="13712755" cy="13720922"/>
          </a:xfrm>
          <a:custGeom>
            <a:avLst/>
            <a:gdLst>
              <a:gd name="connsiteX0" fmla="*/ 1814900 w 13692188"/>
              <a:gd name="connsiteY0" fmla="*/ 5247005 h 13714412"/>
              <a:gd name="connsiteX1" fmla="*/ 5235893 w 13692188"/>
              <a:gd name="connsiteY1" fmla="*/ 5247005 h 13714412"/>
              <a:gd name="connsiteX2" fmla="*/ 5235893 w 13692188"/>
              <a:gd name="connsiteY2" fmla="*/ 1817845 h 13714412"/>
              <a:gd name="connsiteX3" fmla="*/ 8456295 w 13692188"/>
              <a:gd name="connsiteY3" fmla="*/ 1817845 h 13714412"/>
              <a:gd name="connsiteX4" fmla="*/ 8456295 w 13692188"/>
              <a:gd name="connsiteY4" fmla="*/ 5247005 h 13714412"/>
              <a:gd name="connsiteX5" fmla="*/ 11877288 w 13692188"/>
              <a:gd name="connsiteY5" fmla="*/ 5247005 h 13714412"/>
              <a:gd name="connsiteX6" fmla="*/ 11877288 w 13692188"/>
              <a:gd name="connsiteY6" fmla="*/ 8467407 h 13714412"/>
              <a:gd name="connsiteX7" fmla="*/ 8456295 w 13692188"/>
              <a:gd name="connsiteY7" fmla="*/ 8467407 h 13714412"/>
              <a:gd name="connsiteX8" fmla="*/ 8456295 w 13692188"/>
              <a:gd name="connsiteY8" fmla="*/ 11896567 h 13714412"/>
              <a:gd name="connsiteX9" fmla="*/ 5235893 w 13692188"/>
              <a:gd name="connsiteY9" fmla="*/ 11896567 h 13714412"/>
              <a:gd name="connsiteX10" fmla="*/ 5235893 w 13692188"/>
              <a:gd name="connsiteY10" fmla="*/ 8467407 h 13714412"/>
              <a:gd name="connsiteX11" fmla="*/ 1814900 w 13692188"/>
              <a:gd name="connsiteY11" fmla="*/ 8467407 h 13714412"/>
              <a:gd name="connsiteX12" fmla="*/ 1814900 w 13692188"/>
              <a:gd name="connsiteY12" fmla="*/ 5247005 h 13714412"/>
              <a:gd name="connsiteX0" fmla="*/ 1791087 w 11853475"/>
              <a:gd name="connsiteY0" fmla="*/ 5242560 h 11892122"/>
              <a:gd name="connsiteX1" fmla="*/ 0 w 11853475"/>
              <a:gd name="connsiteY1" fmla="*/ 0 h 11892122"/>
              <a:gd name="connsiteX2" fmla="*/ 5212080 w 11853475"/>
              <a:gd name="connsiteY2" fmla="*/ 1813400 h 11892122"/>
              <a:gd name="connsiteX3" fmla="*/ 8432482 w 11853475"/>
              <a:gd name="connsiteY3" fmla="*/ 1813400 h 11892122"/>
              <a:gd name="connsiteX4" fmla="*/ 8432482 w 11853475"/>
              <a:gd name="connsiteY4" fmla="*/ 5242560 h 11892122"/>
              <a:gd name="connsiteX5" fmla="*/ 11853475 w 11853475"/>
              <a:gd name="connsiteY5" fmla="*/ 5242560 h 11892122"/>
              <a:gd name="connsiteX6" fmla="*/ 11853475 w 11853475"/>
              <a:gd name="connsiteY6" fmla="*/ 8462962 h 11892122"/>
              <a:gd name="connsiteX7" fmla="*/ 8432482 w 11853475"/>
              <a:gd name="connsiteY7" fmla="*/ 8462962 h 11892122"/>
              <a:gd name="connsiteX8" fmla="*/ 8432482 w 11853475"/>
              <a:gd name="connsiteY8" fmla="*/ 11892122 h 11892122"/>
              <a:gd name="connsiteX9" fmla="*/ 5212080 w 11853475"/>
              <a:gd name="connsiteY9" fmla="*/ 11892122 h 11892122"/>
              <a:gd name="connsiteX10" fmla="*/ 5212080 w 11853475"/>
              <a:gd name="connsiteY10" fmla="*/ 8462962 h 11892122"/>
              <a:gd name="connsiteX11" fmla="*/ 1791087 w 11853475"/>
              <a:gd name="connsiteY11" fmla="*/ 8462962 h 11892122"/>
              <a:gd name="connsiteX12" fmla="*/ 1791087 w 11853475"/>
              <a:gd name="connsiteY12" fmla="*/ 5242560 h 11892122"/>
              <a:gd name="connsiteX0" fmla="*/ 0 w 11860708"/>
              <a:gd name="connsiteY0" fmla="*/ 6766560 h 11892122"/>
              <a:gd name="connsiteX1" fmla="*/ 7233 w 11860708"/>
              <a:gd name="connsiteY1" fmla="*/ 0 h 11892122"/>
              <a:gd name="connsiteX2" fmla="*/ 5219313 w 11860708"/>
              <a:gd name="connsiteY2" fmla="*/ 1813400 h 11892122"/>
              <a:gd name="connsiteX3" fmla="*/ 8439715 w 11860708"/>
              <a:gd name="connsiteY3" fmla="*/ 1813400 h 11892122"/>
              <a:gd name="connsiteX4" fmla="*/ 8439715 w 11860708"/>
              <a:gd name="connsiteY4" fmla="*/ 5242560 h 11892122"/>
              <a:gd name="connsiteX5" fmla="*/ 11860708 w 11860708"/>
              <a:gd name="connsiteY5" fmla="*/ 5242560 h 11892122"/>
              <a:gd name="connsiteX6" fmla="*/ 11860708 w 11860708"/>
              <a:gd name="connsiteY6" fmla="*/ 8462962 h 11892122"/>
              <a:gd name="connsiteX7" fmla="*/ 8439715 w 11860708"/>
              <a:gd name="connsiteY7" fmla="*/ 8462962 h 11892122"/>
              <a:gd name="connsiteX8" fmla="*/ 8439715 w 11860708"/>
              <a:gd name="connsiteY8" fmla="*/ 11892122 h 11892122"/>
              <a:gd name="connsiteX9" fmla="*/ 5219313 w 11860708"/>
              <a:gd name="connsiteY9" fmla="*/ 11892122 h 11892122"/>
              <a:gd name="connsiteX10" fmla="*/ 5219313 w 11860708"/>
              <a:gd name="connsiteY10" fmla="*/ 8462962 h 11892122"/>
              <a:gd name="connsiteX11" fmla="*/ 1798320 w 11860708"/>
              <a:gd name="connsiteY11" fmla="*/ 8462962 h 11892122"/>
              <a:gd name="connsiteX12" fmla="*/ 0 w 11860708"/>
              <a:gd name="connsiteY12" fmla="*/ 6766560 h 11892122"/>
              <a:gd name="connsiteX0" fmla="*/ 0 w 11860708"/>
              <a:gd name="connsiteY0" fmla="*/ 6766560 h 11892122"/>
              <a:gd name="connsiteX1" fmla="*/ 7233 w 11860708"/>
              <a:gd name="connsiteY1" fmla="*/ 0 h 11892122"/>
              <a:gd name="connsiteX2" fmla="*/ 5219313 w 11860708"/>
              <a:gd name="connsiteY2" fmla="*/ 1813400 h 11892122"/>
              <a:gd name="connsiteX3" fmla="*/ 8439715 w 11860708"/>
              <a:gd name="connsiteY3" fmla="*/ 1813400 h 11892122"/>
              <a:gd name="connsiteX4" fmla="*/ 8439715 w 11860708"/>
              <a:gd name="connsiteY4" fmla="*/ 5242560 h 11892122"/>
              <a:gd name="connsiteX5" fmla="*/ 11860708 w 11860708"/>
              <a:gd name="connsiteY5" fmla="*/ 5242560 h 11892122"/>
              <a:gd name="connsiteX6" fmla="*/ 11860708 w 11860708"/>
              <a:gd name="connsiteY6" fmla="*/ 8462962 h 11892122"/>
              <a:gd name="connsiteX7" fmla="*/ 8439715 w 11860708"/>
              <a:gd name="connsiteY7" fmla="*/ 8462962 h 11892122"/>
              <a:gd name="connsiteX8" fmla="*/ 8439715 w 11860708"/>
              <a:gd name="connsiteY8" fmla="*/ 11892122 h 11892122"/>
              <a:gd name="connsiteX9" fmla="*/ 5219313 w 11860708"/>
              <a:gd name="connsiteY9" fmla="*/ 11892122 h 11892122"/>
              <a:gd name="connsiteX10" fmla="*/ 5219313 w 11860708"/>
              <a:gd name="connsiteY10" fmla="*/ 8462962 h 11892122"/>
              <a:gd name="connsiteX11" fmla="*/ 6888480 w 11860708"/>
              <a:gd name="connsiteY11" fmla="*/ 6847522 h 11892122"/>
              <a:gd name="connsiteX12" fmla="*/ 0 w 11860708"/>
              <a:gd name="connsiteY12" fmla="*/ 6766560 h 11892122"/>
              <a:gd name="connsiteX0" fmla="*/ 0 w 13072675"/>
              <a:gd name="connsiteY0" fmla="*/ 6766560 h 11892122"/>
              <a:gd name="connsiteX1" fmla="*/ 7233 w 13072675"/>
              <a:gd name="connsiteY1" fmla="*/ 0 h 11892122"/>
              <a:gd name="connsiteX2" fmla="*/ 5219313 w 13072675"/>
              <a:gd name="connsiteY2" fmla="*/ 1813400 h 11892122"/>
              <a:gd name="connsiteX3" fmla="*/ 8439715 w 13072675"/>
              <a:gd name="connsiteY3" fmla="*/ 1813400 h 11892122"/>
              <a:gd name="connsiteX4" fmla="*/ 8439715 w 13072675"/>
              <a:gd name="connsiteY4" fmla="*/ 5242560 h 11892122"/>
              <a:gd name="connsiteX5" fmla="*/ 11860708 w 13072675"/>
              <a:gd name="connsiteY5" fmla="*/ 5242560 h 11892122"/>
              <a:gd name="connsiteX6" fmla="*/ 11860708 w 13072675"/>
              <a:gd name="connsiteY6" fmla="*/ 8462962 h 11892122"/>
              <a:gd name="connsiteX7" fmla="*/ 8439715 w 13072675"/>
              <a:gd name="connsiteY7" fmla="*/ 8462962 h 11892122"/>
              <a:gd name="connsiteX8" fmla="*/ 13072675 w 13072675"/>
              <a:gd name="connsiteY8" fmla="*/ 9636602 h 11892122"/>
              <a:gd name="connsiteX9" fmla="*/ 5219313 w 13072675"/>
              <a:gd name="connsiteY9" fmla="*/ 11892122 h 11892122"/>
              <a:gd name="connsiteX10" fmla="*/ 5219313 w 13072675"/>
              <a:gd name="connsiteY10" fmla="*/ 8462962 h 11892122"/>
              <a:gd name="connsiteX11" fmla="*/ 6888480 w 13072675"/>
              <a:gd name="connsiteY11" fmla="*/ 6847522 h 11892122"/>
              <a:gd name="connsiteX12" fmla="*/ 0 w 13072675"/>
              <a:gd name="connsiteY12" fmla="*/ 6766560 h 11892122"/>
              <a:gd name="connsiteX0" fmla="*/ 0 w 13072675"/>
              <a:gd name="connsiteY0" fmla="*/ 6766560 h 12471242"/>
              <a:gd name="connsiteX1" fmla="*/ 7233 w 13072675"/>
              <a:gd name="connsiteY1" fmla="*/ 0 h 12471242"/>
              <a:gd name="connsiteX2" fmla="*/ 5219313 w 13072675"/>
              <a:gd name="connsiteY2" fmla="*/ 1813400 h 12471242"/>
              <a:gd name="connsiteX3" fmla="*/ 8439715 w 13072675"/>
              <a:gd name="connsiteY3" fmla="*/ 1813400 h 12471242"/>
              <a:gd name="connsiteX4" fmla="*/ 8439715 w 13072675"/>
              <a:gd name="connsiteY4" fmla="*/ 5242560 h 12471242"/>
              <a:gd name="connsiteX5" fmla="*/ 11860708 w 13072675"/>
              <a:gd name="connsiteY5" fmla="*/ 5242560 h 12471242"/>
              <a:gd name="connsiteX6" fmla="*/ 11860708 w 13072675"/>
              <a:gd name="connsiteY6" fmla="*/ 8462962 h 12471242"/>
              <a:gd name="connsiteX7" fmla="*/ 8439715 w 13072675"/>
              <a:gd name="connsiteY7" fmla="*/ 8462962 h 12471242"/>
              <a:gd name="connsiteX8" fmla="*/ 13072675 w 13072675"/>
              <a:gd name="connsiteY8" fmla="*/ 9636602 h 12471242"/>
              <a:gd name="connsiteX9" fmla="*/ 8053953 w 13072675"/>
              <a:gd name="connsiteY9" fmla="*/ 12471242 h 12471242"/>
              <a:gd name="connsiteX10" fmla="*/ 5219313 w 13072675"/>
              <a:gd name="connsiteY10" fmla="*/ 8462962 h 12471242"/>
              <a:gd name="connsiteX11" fmla="*/ 6888480 w 13072675"/>
              <a:gd name="connsiteY11" fmla="*/ 6847522 h 12471242"/>
              <a:gd name="connsiteX12" fmla="*/ 0 w 13072675"/>
              <a:gd name="connsiteY12" fmla="*/ 6766560 h 12471242"/>
              <a:gd name="connsiteX0" fmla="*/ 0 w 13072675"/>
              <a:gd name="connsiteY0" fmla="*/ 6766560 h 9636602"/>
              <a:gd name="connsiteX1" fmla="*/ 7233 w 13072675"/>
              <a:gd name="connsiteY1" fmla="*/ 0 h 9636602"/>
              <a:gd name="connsiteX2" fmla="*/ 5219313 w 13072675"/>
              <a:gd name="connsiteY2" fmla="*/ 1813400 h 9636602"/>
              <a:gd name="connsiteX3" fmla="*/ 8439715 w 13072675"/>
              <a:gd name="connsiteY3" fmla="*/ 1813400 h 9636602"/>
              <a:gd name="connsiteX4" fmla="*/ 8439715 w 13072675"/>
              <a:gd name="connsiteY4" fmla="*/ 5242560 h 9636602"/>
              <a:gd name="connsiteX5" fmla="*/ 11860708 w 13072675"/>
              <a:gd name="connsiteY5" fmla="*/ 5242560 h 9636602"/>
              <a:gd name="connsiteX6" fmla="*/ 11860708 w 13072675"/>
              <a:gd name="connsiteY6" fmla="*/ 8462962 h 9636602"/>
              <a:gd name="connsiteX7" fmla="*/ 8439715 w 13072675"/>
              <a:gd name="connsiteY7" fmla="*/ 8462962 h 9636602"/>
              <a:gd name="connsiteX8" fmla="*/ 13072675 w 13072675"/>
              <a:gd name="connsiteY8" fmla="*/ 9636602 h 9636602"/>
              <a:gd name="connsiteX9" fmla="*/ 5219313 w 13072675"/>
              <a:gd name="connsiteY9" fmla="*/ 8462962 h 9636602"/>
              <a:gd name="connsiteX10" fmla="*/ 6888480 w 13072675"/>
              <a:gd name="connsiteY10" fmla="*/ 6847522 h 9636602"/>
              <a:gd name="connsiteX11" fmla="*/ 0 w 13072675"/>
              <a:gd name="connsiteY11" fmla="*/ 6766560 h 9636602"/>
              <a:gd name="connsiteX0" fmla="*/ 0 w 13072675"/>
              <a:gd name="connsiteY0" fmla="*/ 6766560 h 13766482"/>
              <a:gd name="connsiteX1" fmla="*/ 7233 w 13072675"/>
              <a:gd name="connsiteY1" fmla="*/ 0 h 13766482"/>
              <a:gd name="connsiteX2" fmla="*/ 5219313 w 13072675"/>
              <a:gd name="connsiteY2" fmla="*/ 1813400 h 13766482"/>
              <a:gd name="connsiteX3" fmla="*/ 8439715 w 13072675"/>
              <a:gd name="connsiteY3" fmla="*/ 1813400 h 13766482"/>
              <a:gd name="connsiteX4" fmla="*/ 8439715 w 13072675"/>
              <a:gd name="connsiteY4" fmla="*/ 5242560 h 13766482"/>
              <a:gd name="connsiteX5" fmla="*/ 11860708 w 13072675"/>
              <a:gd name="connsiteY5" fmla="*/ 5242560 h 13766482"/>
              <a:gd name="connsiteX6" fmla="*/ 11860708 w 13072675"/>
              <a:gd name="connsiteY6" fmla="*/ 8462962 h 13766482"/>
              <a:gd name="connsiteX7" fmla="*/ 8439715 w 13072675"/>
              <a:gd name="connsiteY7" fmla="*/ 8462962 h 13766482"/>
              <a:gd name="connsiteX8" fmla="*/ 13072675 w 13072675"/>
              <a:gd name="connsiteY8" fmla="*/ 9636602 h 13766482"/>
              <a:gd name="connsiteX9" fmla="*/ 6865233 w 13072675"/>
              <a:gd name="connsiteY9" fmla="*/ 13766482 h 13766482"/>
              <a:gd name="connsiteX10" fmla="*/ 6888480 w 13072675"/>
              <a:gd name="connsiteY10" fmla="*/ 6847522 h 13766482"/>
              <a:gd name="connsiteX11" fmla="*/ 0 w 13072675"/>
              <a:gd name="connsiteY11" fmla="*/ 6766560 h 13766482"/>
              <a:gd name="connsiteX0" fmla="*/ 0 w 13743235"/>
              <a:gd name="connsiteY0" fmla="*/ 6766560 h 13766482"/>
              <a:gd name="connsiteX1" fmla="*/ 7233 w 13743235"/>
              <a:gd name="connsiteY1" fmla="*/ 0 h 13766482"/>
              <a:gd name="connsiteX2" fmla="*/ 5219313 w 13743235"/>
              <a:gd name="connsiteY2" fmla="*/ 1813400 h 13766482"/>
              <a:gd name="connsiteX3" fmla="*/ 8439715 w 13743235"/>
              <a:gd name="connsiteY3" fmla="*/ 1813400 h 13766482"/>
              <a:gd name="connsiteX4" fmla="*/ 8439715 w 13743235"/>
              <a:gd name="connsiteY4" fmla="*/ 5242560 h 13766482"/>
              <a:gd name="connsiteX5" fmla="*/ 11860708 w 13743235"/>
              <a:gd name="connsiteY5" fmla="*/ 5242560 h 13766482"/>
              <a:gd name="connsiteX6" fmla="*/ 11860708 w 13743235"/>
              <a:gd name="connsiteY6" fmla="*/ 8462962 h 13766482"/>
              <a:gd name="connsiteX7" fmla="*/ 8439715 w 13743235"/>
              <a:gd name="connsiteY7" fmla="*/ 8462962 h 13766482"/>
              <a:gd name="connsiteX8" fmla="*/ 13743235 w 13743235"/>
              <a:gd name="connsiteY8" fmla="*/ 13690442 h 13766482"/>
              <a:gd name="connsiteX9" fmla="*/ 6865233 w 13743235"/>
              <a:gd name="connsiteY9" fmla="*/ 13766482 h 13766482"/>
              <a:gd name="connsiteX10" fmla="*/ 6888480 w 13743235"/>
              <a:gd name="connsiteY10" fmla="*/ 6847522 h 13766482"/>
              <a:gd name="connsiteX11" fmla="*/ 0 w 13743235"/>
              <a:gd name="connsiteY11" fmla="*/ 6766560 h 13766482"/>
              <a:gd name="connsiteX0" fmla="*/ 0 w 13743235"/>
              <a:gd name="connsiteY0" fmla="*/ 6766560 h 13766482"/>
              <a:gd name="connsiteX1" fmla="*/ 7233 w 13743235"/>
              <a:gd name="connsiteY1" fmla="*/ 0 h 13766482"/>
              <a:gd name="connsiteX2" fmla="*/ 5219313 w 13743235"/>
              <a:gd name="connsiteY2" fmla="*/ 1813400 h 13766482"/>
              <a:gd name="connsiteX3" fmla="*/ 8439715 w 13743235"/>
              <a:gd name="connsiteY3" fmla="*/ 1813400 h 13766482"/>
              <a:gd name="connsiteX4" fmla="*/ 8439715 w 13743235"/>
              <a:gd name="connsiteY4" fmla="*/ 5242560 h 13766482"/>
              <a:gd name="connsiteX5" fmla="*/ 11860708 w 13743235"/>
              <a:gd name="connsiteY5" fmla="*/ 5242560 h 13766482"/>
              <a:gd name="connsiteX6" fmla="*/ 10367188 w 13743235"/>
              <a:gd name="connsiteY6" fmla="*/ 6664642 h 13766482"/>
              <a:gd name="connsiteX7" fmla="*/ 8439715 w 13743235"/>
              <a:gd name="connsiteY7" fmla="*/ 8462962 h 13766482"/>
              <a:gd name="connsiteX8" fmla="*/ 13743235 w 13743235"/>
              <a:gd name="connsiteY8" fmla="*/ 13690442 h 13766482"/>
              <a:gd name="connsiteX9" fmla="*/ 6865233 w 13743235"/>
              <a:gd name="connsiteY9" fmla="*/ 13766482 h 13766482"/>
              <a:gd name="connsiteX10" fmla="*/ 6888480 w 13743235"/>
              <a:gd name="connsiteY10" fmla="*/ 6847522 h 13766482"/>
              <a:gd name="connsiteX11" fmla="*/ 0 w 13743235"/>
              <a:gd name="connsiteY11" fmla="*/ 6766560 h 13766482"/>
              <a:gd name="connsiteX0" fmla="*/ 0 w 13743235"/>
              <a:gd name="connsiteY0" fmla="*/ 6766560 h 13766482"/>
              <a:gd name="connsiteX1" fmla="*/ 7233 w 13743235"/>
              <a:gd name="connsiteY1" fmla="*/ 0 h 13766482"/>
              <a:gd name="connsiteX2" fmla="*/ 5219313 w 13743235"/>
              <a:gd name="connsiteY2" fmla="*/ 1813400 h 13766482"/>
              <a:gd name="connsiteX3" fmla="*/ 8439715 w 13743235"/>
              <a:gd name="connsiteY3" fmla="*/ 1813400 h 13766482"/>
              <a:gd name="connsiteX4" fmla="*/ 8439715 w 13743235"/>
              <a:gd name="connsiteY4" fmla="*/ 5242560 h 13766482"/>
              <a:gd name="connsiteX5" fmla="*/ 11860708 w 13743235"/>
              <a:gd name="connsiteY5" fmla="*/ 5242560 h 13766482"/>
              <a:gd name="connsiteX6" fmla="*/ 10367188 w 13743235"/>
              <a:gd name="connsiteY6" fmla="*/ 6664642 h 13766482"/>
              <a:gd name="connsiteX7" fmla="*/ 13682275 w 13743235"/>
              <a:gd name="connsiteY7" fmla="*/ 6908482 h 13766482"/>
              <a:gd name="connsiteX8" fmla="*/ 13743235 w 13743235"/>
              <a:gd name="connsiteY8" fmla="*/ 13690442 h 13766482"/>
              <a:gd name="connsiteX9" fmla="*/ 6865233 w 13743235"/>
              <a:gd name="connsiteY9" fmla="*/ 13766482 h 13766482"/>
              <a:gd name="connsiteX10" fmla="*/ 6888480 w 13743235"/>
              <a:gd name="connsiteY10" fmla="*/ 6847522 h 13766482"/>
              <a:gd name="connsiteX11" fmla="*/ 0 w 13743235"/>
              <a:gd name="connsiteY11" fmla="*/ 6766560 h 13766482"/>
              <a:gd name="connsiteX0" fmla="*/ 0 w 13743235"/>
              <a:gd name="connsiteY0" fmla="*/ 6766560 h 13766482"/>
              <a:gd name="connsiteX1" fmla="*/ 7233 w 13743235"/>
              <a:gd name="connsiteY1" fmla="*/ 0 h 13766482"/>
              <a:gd name="connsiteX2" fmla="*/ 5219313 w 13743235"/>
              <a:gd name="connsiteY2" fmla="*/ 1813400 h 13766482"/>
              <a:gd name="connsiteX3" fmla="*/ 8439715 w 13743235"/>
              <a:gd name="connsiteY3" fmla="*/ 1813400 h 13766482"/>
              <a:gd name="connsiteX4" fmla="*/ 8439715 w 13743235"/>
              <a:gd name="connsiteY4" fmla="*/ 5242560 h 13766482"/>
              <a:gd name="connsiteX5" fmla="*/ 11860708 w 13743235"/>
              <a:gd name="connsiteY5" fmla="*/ 5242560 h 13766482"/>
              <a:gd name="connsiteX6" fmla="*/ 6770548 w 13743235"/>
              <a:gd name="connsiteY6" fmla="*/ 6847522 h 13766482"/>
              <a:gd name="connsiteX7" fmla="*/ 13682275 w 13743235"/>
              <a:gd name="connsiteY7" fmla="*/ 6908482 h 13766482"/>
              <a:gd name="connsiteX8" fmla="*/ 13743235 w 13743235"/>
              <a:gd name="connsiteY8" fmla="*/ 13690442 h 13766482"/>
              <a:gd name="connsiteX9" fmla="*/ 6865233 w 13743235"/>
              <a:gd name="connsiteY9" fmla="*/ 13766482 h 13766482"/>
              <a:gd name="connsiteX10" fmla="*/ 6888480 w 13743235"/>
              <a:gd name="connsiteY10" fmla="*/ 6847522 h 13766482"/>
              <a:gd name="connsiteX11" fmla="*/ 0 w 13743235"/>
              <a:gd name="connsiteY11" fmla="*/ 6766560 h 13766482"/>
              <a:gd name="connsiteX0" fmla="*/ 0 w 13743235"/>
              <a:gd name="connsiteY0" fmla="*/ 6766560 h 13766482"/>
              <a:gd name="connsiteX1" fmla="*/ 7233 w 13743235"/>
              <a:gd name="connsiteY1" fmla="*/ 0 h 13766482"/>
              <a:gd name="connsiteX2" fmla="*/ 6956673 w 13743235"/>
              <a:gd name="connsiteY2" fmla="*/ 15080 h 13766482"/>
              <a:gd name="connsiteX3" fmla="*/ 8439715 w 13743235"/>
              <a:gd name="connsiteY3" fmla="*/ 1813400 h 13766482"/>
              <a:gd name="connsiteX4" fmla="*/ 8439715 w 13743235"/>
              <a:gd name="connsiteY4" fmla="*/ 5242560 h 13766482"/>
              <a:gd name="connsiteX5" fmla="*/ 11860708 w 13743235"/>
              <a:gd name="connsiteY5" fmla="*/ 5242560 h 13766482"/>
              <a:gd name="connsiteX6" fmla="*/ 6770548 w 13743235"/>
              <a:gd name="connsiteY6" fmla="*/ 6847522 h 13766482"/>
              <a:gd name="connsiteX7" fmla="*/ 13682275 w 13743235"/>
              <a:gd name="connsiteY7" fmla="*/ 6908482 h 13766482"/>
              <a:gd name="connsiteX8" fmla="*/ 13743235 w 13743235"/>
              <a:gd name="connsiteY8" fmla="*/ 13690442 h 13766482"/>
              <a:gd name="connsiteX9" fmla="*/ 6865233 w 13743235"/>
              <a:gd name="connsiteY9" fmla="*/ 13766482 h 13766482"/>
              <a:gd name="connsiteX10" fmla="*/ 6888480 w 13743235"/>
              <a:gd name="connsiteY10" fmla="*/ 6847522 h 13766482"/>
              <a:gd name="connsiteX11" fmla="*/ 0 w 13743235"/>
              <a:gd name="connsiteY11" fmla="*/ 6766560 h 13766482"/>
              <a:gd name="connsiteX0" fmla="*/ 0 w 13743235"/>
              <a:gd name="connsiteY0" fmla="*/ 6766560 h 13766482"/>
              <a:gd name="connsiteX1" fmla="*/ 7233 w 13743235"/>
              <a:gd name="connsiteY1" fmla="*/ 0 h 13766482"/>
              <a:gd name="connsiteX2" fmla="*/ 6956673 w 13743235"/>
              <a:gd name="connsiteY2" fmla="*/ 15080 h 13766482"/>
              <a:gd name="connsiteX3" fmla="*/ 6763315 w 13743235"/>
              <a:gd name="connsiteY3" fmla="*/ 6781640 h 13766482"/>
              <a:gd name="connsiteX4" fmla="*/ 8439715 w 13743235"/>
              <a:gd name="connsiteY4" fmla="*/ 5242560 h 13766482"/>
              <a:gd name="connsiteX5" fmla="*/ 11860708 w 13743235"/>
              <a:gd name="connsiteY5" fmla="*/ 5242560 h 13766482"/>
              <a:gd name="connsiteX6" fmla="*/ 6770548 w 13743235"/>
              <a:gd name="connsiteY6" fmla="*/ 6847522 h 13766482"/>
              <a:gd name="connsiteX7" fmla="*/ 13682275 w 13743235"/>
              <a:gd name="connsiteY7" fmla="*/ 6908482 h 13766482"/>
              <a:gd name="connsiteX8" fmla="*/ 13743235 w 13743235"/>
              <a:gd name="connsiteY8" fmla="*/ 13690442 h 13766482"/>
              <a:gd name="connsiteX9" fmla="*/ 6865233 w 13743235"/>
              <a:gd name="connsiteY9" fmla="*/ 13766482 h 13766482"/>
              <a:gd name="connsiteX10" fmla="*/ 6888480 w 13743235"/>
              <a:gd name="connsiteY10" fmla="*/ 6847522 h 13766482"/>
              <a:gd name="connsiteX11" fmla="*/ 0 w 13743235"/>
              <a:gd name="connsiteY11" fmla="*/ 6766560 h 13766482"/>
              <a:gd name="connsiteX0" fmla="*/ 0 w 13743235"/>
              <a:gd name="connsiteY0" fmla="*/ 6766560 h 13766482"/>
              <a:gd name="connsiteX1" fmla="*/ 7233 w 13743235"/>
              <a:gd name="connsiteY1" fmla="*/ 0 h 13766482"/>
              <a:gd name="connsiteX2" fmla="*/ 6956673 w 13743235"/>
              <a:gd name="connsiteY2" fmla="*/ 15080 h 13766482"/>
              <a:gd name="connsiteX3" fmla="*/ 6763315 w 13743235"/>
              <a:gd name="connsiteY3" fmla="*/ 6781640 h 13766482"/>
              <a:gd name="connsiteX4" fmla="*/ 11860708 w 13743235"/>
              <a:gd name="connsiteY4" fmla="*/ 5242560 h 13766482"/>
              <a:gd name="connsiteX5" fmla="*/ 6770548 w 13743235"/>
              <a:gd name="connsiteY5" fmla="*/ 6847522 h 13766482"/>
              <a:gd name="connsiteX6" fmla="*/ 13682275 w 13743235"/>
              <a:gd name="connsiteY6" fmla="*/ 6908482 h 13766482"/>
              <a:gd name="connsiteX7" fmla="*/ 13743235 w 13743235"/>
              <a:gd name="connsiteY7" fmla="*/ 13690442 h 13766482"/>
              <a:gd name="connsiteX8" fmla="*/ 6865233 w 13743235"/>
              <a:gd name="connsiteY8" fmla="*/ 13766482 h 13766482"/>
              <a:gd name="connsiteX9" fmla="*/ 6888480 w 13743235"/>
              <a:gd name="connsiteY9" fmla="*/ 6847522 h 13766482"/>
              <a:gd name="connsiteX10" fmla="*/ 0 w 13743235"/>
              <a:gd name="connsiteY10" fmla="*/ 6766560 h 13766482"/>
              <a:gd name="connsiteX0" fmla="*/ 0 w 13743235"/>
              <a:gd name="connsiteY0" fmla="*/ 6766560 h 13766482"/>
              <a:gd name="connsiteX1" fmla="*/ 7233 w 13743235"/>
              <a:gd name="connsiteY1" fmla="*/ 0 h 13766482"/>
              <a:gd name="connsiteX2" fmla="*/ 6956673 w 13743235"/>
              <a:gd name="connsiteY2" fmla="*/ 15080 h 13766482"/>
              <a:gd name="connsiteX3" fmla="*/ 6763315 w 13743235"/>
              <a:gd name="connsiteY3" fmla="*/ 6781640 h 13766482"/>
              <a:gd name="connsiteX4" fmla="*/ 6770548 w 13743235"/>
              <a:gd name="connsiteY4" fmla="*/ 6847522 h 13766482"/>
              <a:gd name="connsiteX5" fmla="*/ 13682275 w 13743235"/>
              <a:gd name="connsiteY5" fmla="*/ 6908482 h 13766482"/>
              <a:gd name="connsiteX6" fmla="*/ 13743235 w 13743235"/>
              <a:gd name="connsiteY6" fmla="*/ 13690442 h 13766482"/>
              <a:gd name="connsiteX7" fmla="*/ 6865233 w 13743235"/>
              <a:gd name="connsiteY7" fmla="*/ 13766482 h 13766482"/>
              <a:gd name="connsiteX8" fmla="*/ 6888480 w 13743235"/>
              <a:gd name="connsiteY8" fmla="*/ 6847522 h 13766482"/>
              <a:gd name="connsiteX9" fmla="*/ 0 w 13743235"/>
              <a:gd name="connsiteY9" fmla="*/ 6766560 h 13766482"/>
              <a:gd name="connsiteX0" fmla="*/ 0 w 13743235"/>
              <a:gd name="connsiteY0" fmla="*/ 6766560 h 13766482"/>
              <a:gd name="connsiteX1" fmla="*/ 7233 w 13743235"/>
              <a:gd name="connsiteY1" fmla="*/ 0 h 13766482"/>
              <a:gd name="connsiteX2" fmla="*/ 6956673 w 13743235"/>
              <a:gd name="connsiteY2" fmla="*/ 15080 h 13766482"/>
              <a:gd name="connsiteX3" fmla="*/ 6763315 w 13743235"/>
              <a:gd name="connsiteY3" fmla="*/ 6781640 h 13766482"/>
              <a:gd name="connsiteX4" fmla="*/ 6770548 w 13743235"/>
              <a:gd name="connsiteY4" fmla="*/ 6847522 h 13766482"/>
              <a:gd name="connsiteX5" fmla="*/ 13682275 w 13743235"/>
              <a:gd name="connsiteY5" fmla="*/ 6908482 h 13766482"/>
              <a:gd name="connsiteX6" fmla="*/ 13743235 w 13743235"/>
              <a:gd name="connsiteY6" fmla="*/ 13690442 h 13766482"/>
              <a:gd name="connsiteX7" fmla="*/ 6865233 w 13743235"/>
              <a:gd name="connsiteY7" fmla="*/ 13766482 h 13766482"/>
              <a:gd name="connsiteX8" fmla="*/ 6278880 w 13743235"/>
              <a:gd name="connsiteY8" fmla="*/ 7548562 h 13766482"/>
              <a:gd name="connsiteX9" fmla="*/ 0 w 13743235"/>
              <a:gd name="connsiteY9" fmla="*/ 6766560 h 13766482"/>
              <a:gd name="connsiteX0" fmla="*/ 0 w 13743235"/>
              <a:gd name="connsiteY0" fmla="*/ 6766560 h 13766482"/>
              <a:gd name="connsiteX1" fmla="*/ 7233 w 13743235"/>
              <a:gd name="connsiteY1" fmla="*/ 0 h 13766482"/>
              <a:gd name="connsiteX2" fmla="*/ 6956673 w 13743235"/>
              <a:gd name="connsiteY2" fmla="*/ 15080 h 13766482"/>
              <a:gd name="connsiteX3" fmla="*/ 6763315 w 13743235"/>
              <a:gd name="connsiteY3" fmla="*/ 6781640 h 13766482"/>
              <a:gd name="connsiteX4" fmla="*/ 8873668 w 13743235"/>
              <a:gd name="connsiteY4" fmla="*/ 5201602 h 13766482"/>
              <a:gd name="connsiteX5" fmla="*/ 13682275 w 13743235"/>
              <a:gd name="connsiteY5" fmla="*/ 6908482 h 13766482"/>
              <a:gd name="connsiteX6" fmla="*/ 13743235 w 13743235"/>
              <a:gd name="connsiteY6" fmla="*/ 13690442 h 13766482"/>
              <a:gd name="connsiteX7" fmla="*/ 6865233 w 13743235"/>
              <a:gd name="connsiteY7" fmla="*/ 13766482 h 13766482"/>
              <a:gd name="connsiteX8" fmla="*/ 6278880 w 13743235"/>
              <a:gd name="connsiteY8" fmla="*/ 7548562 h 13766482"/>
              <a:gd name="connsiteX9" fmla="*/ 0 w 13743235"/>
              <a:gd name="connsiteY9" fmla="*/ 6766560 h 13766482"/>
              <a:gd name="connsiteX0" fmla="*/ 0 w 13743235"/>
              <a:gd name="connsiteY0" fmla="*/ 6766560 h 13766482"/>
              <a:gd name="connsiteX1" fmla="*/ 7233 w 13743235"/>
              <a:gd name="connsiteY1" fmla="*/ 0 h 13766482"/>
              <a:gd name="connsiteX2" fmla="*/ 6956673 w 13743235"/>
              <a:gd name="connsiteY2" fmla="*/ 15080 h 13766482"/>
              <a:gd name="connsiteX3" fmla="*/ 6763315 w 13743235"/>
              <a:gd name="connsiteY3" fmla="*/ 6781640 h 13766482"/>
              <a:gd name="connsiteX4" fmla="*/ 13682275 w 13743235"/>
              <a:gd name="connsiteY4" fmla="*/ 6908482 h 13766482"/>
              <a:gd name="connsiteX5" fmla="*/ 13743235 w 13743235"/>
              <a:gd name="connsiteY5" fmla="*/ 13690442 h 13766482"/>
              <a:gd name="connsiteX6" fmla="*/ 6865233 w 13743235"/>
              <a:gd name="connsiteY6" fmla="*/ 13766482 h 13766482"/>
              <a:gd name="connsiteX7" fmla="*/ 6278880 w 13743235"/>
              <a:gd name="connsiteY7" fmla="*/ 7548562 h 13766482"/>
              <a:gd name="connsiteX8" fmla="*/ 0 w 13743235"/>
              <a:gd name="connsiteY8" fmla="*/ 6766560 h 13766482"/>
              <a:gd name="connsiteX0" fmla="*/ 0 w 13743235"/>
              <a:gd name="connsiteY0" fmla="*/ 6766560 h 13766482"/>
              <a:gd name="connsiteX1" fmla="*/ 7233 w 13743235"/>
              <a:gd name="connsiteY1" fmla="*/ 0 h 13766482"/>
              <a:gd name="connsiteX2" fmla="*/ 6956673 w 13743235"/>
              <a:gd name="connsiteY2" fmla="*/ 15080 h 13766482"/>
              <a:gd name="connsiteX3" fmla="*/ 8470195 w 13743235"/>
              <a:gd name="connsiteY3" fmla="*/ 5806280 h 13766482"/>
              <a:gd name="connsiteX4" fmla="*/ 13682275 w 13743235"/>
              <a:gd name="connsiteY4" fmla="*/ 6908482 h 13766482"/>
              <a:gd name="connsiteX5" fmla="*/ 13743235 w 13743235"/>
              <a:gd name="connsiteY5" fmla="*/ 13690442 h 13766482"/>
              <a:gd name="connsiteX6" fmla="*/ 6865233 w 13743235"/>
              <a:gd name="connsiteY6" fmla="*/ 13766482 h 13766482"/>
              <a:gd name="connsiteX7" fmla="*/ 6278880 w 13743235"/>
              <a:gd name="connsiteY7" fmla="*/ 7548562 h 13766482"/>
              <a:gd name="connsiteX8" fmla="*/ 0 w 13743235"/>
              <a:gd name="connsiteY8" fmla="*/ 6766560 h 13766482"/>
              <a:gd name="connsiteX0" fmla="*/ 0 w 13750855"/>
              <a:gd name="connsiteY0" fmla="*/ 6858000 h 13766482"/>
              <a:gd name="connsiteX1" fmla="*/ 14853 w 13750855"/>
              <a:gd name="connsiteY1" fmla="*/ 0 h 13766482"/>
              <a:gd name="connsiteX2" fmla="*/ 6964293 w 13750855"/>
              <a:gd name="connsiteY2" fmla="*/ 15080 h 13766482"/>
              <a:gd name="connsiteX3" fmla="*/ 8477815 w 13750855"/>
              <a:gd name="connsiteY3" fmla="*/ 5806280 h 13766482"/>
              <a:gd name="connsiteX4" fmla="*/ 13689895 w 13750855"/>
              <a:gd name="connsiteY4" fmla="*/ 6908482 h 13766482"/>
              <a:gd name="connsiteX5" fmla="*/ 13750855 w 13750855"/>
              <a:gd name="connsiteY5" fmla="*/ 13690442 h 13766482"/>
              <a:gd name="connsiteX6" fmla="*/ 6872853 w 13750855"/>
              <a:gd name="connsiteY6" fmla="*/ 13766482 h 13766482"/>
              <a:gd name="connsiteX7" fmla="*/ 6286500 w 13750855"/>
              <a:gd name="connsiteY7" fmla="*/ 7548562 h 13766482"/>
              <a:gd name="connsiteX8" fmla="*/ 0 w 13750855"/>
              <a:gd name="connsiteY8" fmla="*/ 6858000 h 13766482"/>
              <a:gd name="connsiteX0" fmla="*/ 0 w 13750855"/>
              <a:gd name="connsiteY0" fmla="*/ 6858000 h 13766482"/>
              <a:gd name="connsiteX1" fmla="*/ 14853 w 13750855"/>
              <a:gd name="connsiteY1" fmla="*/ 0 h 13766482"/>
              <a:gd name="connsiteX2" fmla="*/ 6964293 w 13750855"/>
              <a:gd name="connsiteY2" fmla="*/ 15080 h 13766482"/>
              <a:gd name="connsiteX3" fmla="*/ 8477815 w 13750855"/>
              <a:gd name="connsiteY3" fmla="*/ 5806280 h 13766482"/>
              <a:gd name="connsiteX4" fmla="*/ 13689895 w 13750855"/>
              <a:gd name="connsiteY4" fmla="*/ 6908482 h 13766482"/>
              <a:gd name="connsiteX5" fmla="*/ 13750855 w 13750855"/>
              <a:gd name="connsiteY5" fmla="*/ 13690442 h 13766482"/>
              <a:gd name="connsiteX6" fmla="*/ 6872853 w 13750855"/>
              <a:gd name="connsiteY6" fmla="*/ 13766482 h 13766482"/>
              <a:gd name="connsiteX7" fmla="*/ 6842760 w 13750855"/>
              <a:gd name="connsiteY7" fmla="*/ 6839902 h 13766482"/>
              <a:gd name="connsiteX8" fmla="*/ 0 w 13750855"/>
              <a:gd name="connsiteY8" fmla="*/ 6858000 h 13766482"/>
              <a:gd name="connsiteX0" fmla="*/ 0 w 13750855"/>
              <a:gd name="connsiteY0" fmla="*/ 6858000 h 13697902"/>
              <a:gd name="connsiteX1" fmla="*/ 14853 w 13750855"/>
              <a:gd name="connsiteY1" fmla="*/ 0 h 13697902"/>
              <a:gd name="connsiteX2" fmla="*/ 6964293 w 13750855"/>
              <a:gd name="connsiteY2" fmla="*/ 15080 h 13697902"/>
              <a:gd name="connsiteX3" fmla="*/ 8477815 w 13750855"/>
              <a:gd name="connsiteY3" fmla="*/ 5806280 h 13697902"/>
              <a:gd name="connsiteX4" fmla="*/ 13689895 w 13750855"/>
              <a:gd name="connsiteY4" fmla="*/ 6908482 h 13697902"/>
              <a:gd name="connsiteX5" fmla="*/ 13750855 w 13750855"/>
              <a:gd name="connsiteY5" fmla="*/ 13690442 h 13697902"/>
              <a:gd name="connsiteX6" fmla="*/ 6842373 w 13750855"/>
              <a:gd name="connsiteY6" fmla="*/ 13697902 h 13697902"/>
              <a:gd name="connsiteX7" fmla="*/ 6842760 w 13750855"/>
              <a:gd name="connsiteY7" fmla="*/ 6839902 h 13697902"/>
              <a:gd name="connsiteX8" fmla="*/ 0 w 13750855"/>
              <a:gd name="connsiteY8" fmla="*/ 6858000 h 13697902"/>
              <a:gd name="connsiteX0" fmla="*/ 0 w 13697515"/>
              <a:gd name="connsiteY0" fmla="*/ 6858000 h 13705682"/>
              <a:gd name="connsiteX1" fmla="*/ 14853 w 13697515"/>
              <a:gd name="connsiteY1" fmla="*/ 0 h 13705682"/>
              <a:gd name="connsiteX2" fmla="*/ 6964293 w 13697515"/>
              <a:gd name="connsiteY2" fmla="*/ 15080 h 13705682"/>
              <a:gd name="connsiteX3" fmla="*/ 8477815 w 13697515"/>
              <a:gd name="connsiteY3" fmla="*/ 5806280 h 13705682"/>
              <a:gd name="connsiteX4" fmla="*/ 13689895 w 13697515"/>
              <a:gd name="connsiteY4" fmla="*/ 6908482 h 13705682"/>
              <a:gd name="connsiteX5" fmla="*/ 13697515 w 13697515"/>
              <a:gd name="connsiteY5" fmla="*/ 13705682 h 13705682"/>
              <a:gd name="connsiteX6" fmla="*/ 6842373 w 13697515"/>
              <a:gd name="connsiteY6" fmla="*/ 13697902 h 13705682"/>
              <a:gd name="connsiteX7" fmla="*/ 6842760 w 13697515"/>
              <a:gd name="connsiteY7" fmla="*/ 6839902 h 13705682"/>
              <a:gd name="connsiteX8" fmla="*/ 0 w 13697515"/>
              <a:gd name="connsiteY8" fmla="*/ 6858000 h 13705682"/>
              <a:gd name="connsiteX0" fmla="*/ 0 w 13697515"/>
              <a:gd name="connsiteY0" fmla="*/ 6858000 h 13705682"/>
              <a:gd name="connsiteX1" fmla="*/ 14853 w 13697515"/>
              <a:gd name="connsiteY1" fmla="*/ 0 h 13705682"/>
              <a:gd name="connsiteX2" fmla="*/ 6964293 w 13697515"/>
              <a:gd name="connsiteY2" fmla="*/ 15080 h 13705682"/>
              <a:gd name="connsiteX3" fmla="*/ 6839515 w 13697515"/>
              <a:gd name="connsiteY3" fmla="*/ 6842600 h 13705682"/>
              <a:gd name="connsiteX4" fmla="*/ 13689895 w 13697515"/>
              <a:gd name="connsiteY4" fmla="*/ 6908482 h 13705682"/>
              <a:gd name="connsiteX5" fmla="*/ 13697515 w 13697515"/>
              <a:gd name="connsiteY5" fmla="*/ 13705682 h 13705682"/>
              <a:gd name="connsiteX6" fmla="*/ 6842373 w 13697515"/>
              <a:gd name="connsiteY6" fmla="*/ 13697902 h 13705682"/>
              <a:gd name="connsiteX7" fmla="*/ 6842760 w 13697515"/>
              <a:gd name="connsiteY7" fmla="*/ 6839902 h 13705682"/>
              <a:gd name="connsiteX8" fmla="*/ 0 w 13697515"/>
              <a:gd name="connsiteY8" fmla="*/ 6858000 h 13705682"/>
              <a:gd name="connsiteX0" fmla="*/ 0 w 13712755"/>
              <a:gd name="connsiteY0" fmla="*/ 6858000 h 13705682"/>
              <a:gd name="connsiteX1" fmla="*/ 14853 w 13712755"/>
              <a:gd name="connsiteY1" fmla="*/ 0 h 13705682"/>
              <a:gd name="connsiteX2" fmla="*/ 6964293 w 13712755"/>
              <a:gd name="connsiteY2" fmla="*/ 15080 h 13705682"/>
              <a:gd name="connsiteX3" fmla="*/ 6839515 w 13712755"/>
              <a:gd name="connsiteY3" fmla="*/ 6842600 h 13705682"/>
              <a:gd name="connsiteX4" fmla="*/ 13712755 w 13712755"/>
              <a:gd name="connsiteY4" fmla="*/ 6862762 h 13705682"/>
              <a:gd name="connsiteX5" fmla="*/ 13697515 w 13712755"/>
              <a:gd name="connsiteY5" fmla="*/ 13705682 h 13705682"/>
              <a:gd name="connsiteX6" fmla="*/ 6842373 w 13712755"/>
              <a:gd name="connsiteY6" fmla="*/ 13697902 h 13705682"/>
              <a:gd name="connsiteX7" fmla="*/ 6842760 w 13712755"/>
              <a:gd name="connsiteY7" fmla="*/ 6839902 h 13705682"/>
              <a:gd name="connsiteX8" fmla="*/ 0 w 13712755"/>
              <a:gd name="connsiteY8" fmla="*/ 6858000 h 13705682"/>
              <a:gd name="connsiteX0" fmla="*/ 0 w 13712755"/>
              <a:gd name="connsiteY0" fmla="*/ 6858000 h 13705682"/>
              <a:gd name="connsiteX1" fmla="*/ 14853 w 13712755"/>
              <a:gd name="connsiteY1" fmla="*/ 0 h 13705682"/>
              <a:gd name="connsiteX2" fmla="*/ 6964293 w 13712755"/>
              <a:gd name="connsiteY2" fmla="*/ 15080 h 13705682"/>
              <a:gd name="connsiteX3" fmla="*/ 6839515 w 13712755"/>
              <a:gd name="connsiteY3" fmla="*/ 6842600 h 13705682"/>
              <a:gd name="connsiteX4" fmla="*/ 13712755 w 13712755"/>
              <a:gd name="connsiteY4" fmla="*/ 6839902 h 13705682"/>
              <a:gd name="connsiteX5" fmla="*/ 13697515 w 13712755"/>
              <a:gd name="connsiteY5" fmla="*/ 13705682 h 13705682"/>
              <a:gd name="connsiteX6" fmla="*/ 6842373 w 13712755"/>
              <a:gd name="connsiteY6" fmla="*/ 13697902 h 13705682"/>
              <a:gd name="connsiteX7" fmla="*/ 6842760 w 13712755"/>
              <a:gd name="connsiteY7" fmla="*/ 6839902 h 13705682"/>
              <a:gd name="connsiteX8" fmla="*/ 0 w 13712755"/>
              <a:gd name="connsiteY8" fmla="*/ 6858000 h 13705682"/>
              <a:gd name="connsiteX0" fmla="*/ 0 w 13712755"/>
              <a:gd name="connsiteY0" fmla="*/ 6888640 h 13736322"/>
              <a:gd name="connsiteX1" fmla="*/ 14853 w 13712755"/>
              <a:gd name="connsiteY1" fmla="*/ 30640 h 13736322"/>
              <a:gd name="connsiteX2" fmla="*/ 6849993 w 13712755"/>
              <a:gd name="connsiteY2" fmla="*/ 0 h 13736322"/>
              <a:gd name="connsiteX3" fmla="*/ 6839515 w 13712755"/>
              <a:gd name="connsiteY3" fmla="*/ 6873240 h 13736322"/>
              <a:gd name="connsiteX4" fmla="*/ 13712755 w 13712755"/>
              <a:gd name="connsiteY4" fmla="*/ 6870542 h 13736322"/>
              <a:gd name="connsiteX5" fmla="*/ 13697515 w 13712755"/>
              <a:gd name="connsiteY5" fmla="*/ 13736322 h 13736322"/>
              <a:gd name="connsiteX6" fmla="*/ 6842373 w 13712755"/>
              <a:gd name="connsiteY6" fmla="*/ 13728542 h 13736322"/>
              <a:gd name="connsiteX7" fmla="*/ 6842760 w 13712755"/>
              <a:gd name="connsiteY7" fmla="*/ 6870542 h 13736322"/>
              <a:gd name="connsiteX8" fmla="*/ 0 w 13712755"/>
              <a:gd name="connsiteY8" fmla="*/ 6888640 h 13736322"/>
              <a:gd name="connsiteX0" fmla="*/ 0 w 13712755"/>
              <a:gd name="connsiteY0" fmla="*/ 6858000 h 13705682"/>
              <a:gd name="connsiteX1" fmla="*/ 14853 w 13712755"/>
              <a:gd name="connsiteY1" fmla="*/ 0 h 13705682"/>
              <a:gd name="connsiteX2" fmla="*/ 6842373 w 13712755"/>
              <a:gd name="connsiteY2" fmla="*/ 7460 h 13705682"/>
              <a:gd name="connsiteX3" fmla="*/ 6839515 w 13712755"/>
              <a:gd name="connsiteY3" fmla="*/ 6842600 h 13705682"/>
              <a:gd name="connsiteX4" fmla="*/ 13712755 w 13712755"/>
              <a:gd name="connsiteY4" fmla="*/ 6839902 h 13705682"/>
              <a:gd name="connsiteX5" fmla="*/ 13697515 w 13712755"/>
              <a:gd name="connsiteY5" fmla="*/ 13705682 h 13705682"/>
              <a:gd name="connsiteX6" fmla="*/ 6842373 w 13712755"/>
              <a:gd name="connsiteY6" fmla="*/ 13697902 h 13705682"/>
              <a:gd name="connsiteX7" fmla="*/ 6842760 w 13712755"/>
              <a:gd name="connsiteY7" fmla="*/ 6839902 h 13705682"/>
              <a:gd name="connsiteX8" fmla="*/ 0 w 13712755"/>
              <a:gd name="connsiteY8" fmla="*/ 6858000 h 13705682"/>
              <a:gd name="connsiteX0" fmla="*/ 0 w 13712755"/>
              <a:gd name="connsiteY0" fmla="*/ 6873240 h 13720922"/>
              <a:gd name="connsiteX1" fmla="*/ 7233 w 13712755"/>
              <a:gd name="connsiteY1" fmla="*/ 0 h 13720922"/>
              <a:gd name="connsiteX2" fmla="*/ 6842373 w 13712755"/>
              <a:gd name="connsiteY2" fmla="*/ 22700 h 13720922"/>
              <a:gd name="connsiteX3" fmla="*/ 6839515 w 13712755"/>
              <a:gd name="connsiteY3" fmla="*/ 6857840 h 13720922"/>
              <a:gd name="connsiteX4" fmla="*/ 13712755 w 13712755"/>
              <a:gd name="connsiteY4" fmla="*/ 6855142 h 13720922"/>
              <a:gd name="connsiteX5" fmla="*/ 13697515 w 13712755"/>
              <a:gd name="connsiteY5" fmla="*/ 13720922 h 13720922"/>
              <a:gd name="connsiteX6" fmla="*/ 6842373 w 13712755"/>
              <a:gd name="connsiteY6" fmla="*/ 13713142 h 13720922"/>
              <a:gd name="connsiteX7" fmla="*/ 6842760 w 13712755"/>
              <a:gd name="connsiteY7" fmla="*/ 6855142 h 13720922"/>
              <a:gd name="connsiteX8" fmla="*/ 0 w 13712755"/>
              <a:gd name="connsiteY8" fmla="*/ 6873240 h 1372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2755" h="13720922">
                <a:moveTo>
                  <a:pt x="0" y="6873240"/>
                </a:moveTo>
                <a:lnTo>
                  <a:pt x="7233" y="0"/>
                </a:lnTo>
                <a:lnTo>
                  <a:pt x="6842373" y="22700"/>
                </a:lnTo>
                <a:cubicBezTo>
                  <a:pt x="6838880" y="2313780"/>
                  <a:pt x="6843008" y="4566760"/>
                  <a:pt x="6839515" y="6857840"/>
                </a:cubicBezTo>
                <a:lnTo>
                  <a:pt x="13712755" y="6855142"/>
                </a:lnTo>
                <a:lnTo>
                  <a:pt x="13697515" y="13720922"/>
                </a:lnTo>
                <a:lnTo>
                  <a:pt x="6842373" y="13713142"/>
                </a:lnTo>
                <a:lnTo>
                  <a:pt x="6842760" y="6855142"/>
                </a:lnTo>
                <a:lnTo>
                  <a:pt x="0" y="6873240"/>
                </a:lnTo>
                <a:close/>
              </a:path>
            </a:pathLst>
          </a:custGeom>
        </p:spPr>
        <p:txBody>
          <a:bodyPr/>
          <a:lstStyle/>
          <a:p>
            <a:endParaRPr lang="en-US"/>
          </a:p>
        </p:txBody>
      </p:sp>
    </p:spTree>
    <p:extLst>
      <p:ext uri="{BB962C8B-B14F-4D97-AF65-F5344CB8AC3E}">
        <p14:creationId xmlns:p14="http://schemas.microsoft.com/office/powerpoint/2010/main" val="1315209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7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75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588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199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563688" y="4310063"/>
            <a:ext cx="2470150" cy="2470150"/>
          </a:xfrm>
        </p:spPr>
        <p:txBody>
          <a:bodyPr/>
          <a:lstStyle/>
          <a:p>
            <a:endParaRPr lang="en-US"/>
          </a:p>
        </p:txBody>
      </p:sp>
      <p:sp>
        <p:nvSpPr>
          <p:cNvPr id="11" name="Picture Placeholder 9"/>
          <p:cNvSpPr>
            <a:spLocks noGrp="1"/>
          </p:cNvSpPr>
          <p:nvPr>
            <p:ph type="pic" sz="quarter" idx="11"/>
          </p:nvPr>
        </p:nvSpPr>
        <p:spPr>
          <a:xfrm>
            <a:off x="7854951" y="4310063"/>
            <a:ext cx="2470150" cy="2470150"/>
          </a:xfrm>
        </p:spPr>
        <p:txBody>
          <a:bodyPr/>
          <a:lstStyle/>
          <a:p>
            <a:endParaRPr lang="en-US"/>
          </a:p>
        </p:txBody>
      </p:sp>
      <p:sp>
        <p:nvSpPr>
          <p:cNvPr id="12" name="Picture Placeholder 9"/>
          <p:cNvSpPr>
            <a:spLocks noGrp="1"/>
          </p:cNvSpPr>
          <p:nvPr>
            <p:ph type="pic" sz="quarter" idx="12"/>
          </p:nvPr>
        </p:nvSpPr>
        <p:spPr>
          <a:xfrm>
            <a:off x="14133512" y="4310063"/>
            <a:ext cx="2470150" cy="2470150"/>
          </a:xfrm>
        </p:spPr>
        <p:txBody>
          <a:bodyPr/>
          <a:lstStyle/>
          <a:p>
            <a:endParaRPr lang="en-US"/>
          </a:p>
        </p:txBody>
      </p:sp>
      <p:sp>
        <p:nvSpPr>
          <p:cNvPr id="13" name="Picture Placeholder 9"/>
          <p:cNvSpPr>
            <a:spLocks noGrp="1"/>
          </p:cNvSpPr>
          <p:nvPr>
            <p:ph type="pic" sz="quarter" idx="13"/>
          </p:nvPr>
        </p:nvSpPr>
        <p:spPr>
          <a:xfrm>
            <a:off x="20412551" y="4310063"/>
            <a:ext cx="2470150" cy="2470150"/>
          </a:xfrm>
        </p:spPr>
        <p:txBody>
          <a:bodyPr/>
          <a:lstStyle/>
          <a:p>
            <a:endParaRPr lang="en-US"/>
          </a:p>
        </p:txBody>
      </p:sp>
      <p:sp>
        <p:nvSpPr>
          <p:cNvPr id="14" name="Picture Placeholder 9"/>
          <p:cNvSpPr>
            <a:spLocks noGrp="1"/>
          </p:cNvSpPr>
          <p:nvPr>
            <p:ph type="pic" sz="quarter" idx="14"/>
          </p:nvPr>
        </p:nvSpPr>
        <p:spPr>
          <a:xfrm>
            <a:off x="17278290" y="8451667"/>
            <a:ext cx="2470150" cy="2470150"/>
          </a:xfrm>
        </p:spPr>
        <p:txBody>
          <a:bodyPr/>
          <a:lstStyle/>
          <a:p>
            <a:endParaRPr lang="en-US"/>
          </a:p>
        </p:txBody>
      </p:sp>
      <p:sp>
        <p:nvSpPr>
          <p:cNvPr id="15" name="Picture Placeholder 9"/>
          <p:cNvSpPr>
            <a:spLocks noGrp="1"/>
          </p:cNvSpPr>
          <p:nvPr>
            <p:ph type="pic" sz="quarter" idx="15"/>
          </p:nvPr>
        </p:nvSpPr>
        <p:spPr>
          <a:xfrm>
            <a:off x="10980662" y="8451667"/>
            <a:ext cx="2470150" cy="2470150"/>
          </a:xfrm>
        </p:spPr>
        <p:txBody>
          <a:bodyPr/>
          <a:lstStyle/>
          <a:p>
            <a:endParaRPr lang="en-US"/>
          </a:p>
        </p:txBody>
      </p:sp>
      <p:sp>
        <p:nvSpPr>
          <p:cNvPr id="16" name="Picture Placeholder 9"/>
          <p:cNvSpPr>
            <a:spLocks noGrp="1"/>
          </p:cNvSpPr>
          <p:nvPr>
            <p:ph type="pic" sz="quarter" idx="16"/>
          </p:nvPr>
        </p:nvSpPr>
        <p:spPr>
          <a:xfrm>
            <a:off x="4727651" y="8451667"/>
            <a:ext cx="2470150" cy="2470150"/>
          </a:xfrm>
        </p:spPr>
        <p:txBody>
          <a:bodyPr/>
          <a:lstStyle/>
          <a:p>
            <a:endParaRPr lang="en-US"/>
          </a:p>
        </p:txBody>
      </p:sp>
    </p:spTree>
    <p:extLst>
      <p:ext uri="{BB962C8B-B14F-4D97-AF65-F5344CB8AC3E}">
        <p14:creationId xmlns:p14="http://schemas.microsoft.com/office/powerpoint/2010/main" val="1066077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2987675" y="3506788"/>
            <a:ext cx="3714750" cy="3714750"/>
          </a:xfrm>
        </p:spPr>
        <p:txBody>
          <a:bodyPr/>
          <a:lstStyle/>
          <a:p>
            <a:endParaRPr lang="en-US"/>
          </a:p>
        </p:txBody>
      </p:sp>
      <p:sp>
        <p:nvSpPr>
          <p:cNvPr id="9" name="Picture Placeholder 7"/>
          <p:cNvSpPr>
            <a:spLocks noGrp="1"/>
          </p:cNvSpPr>
          <p:nvPr>
            <p:ph type="pic" sz="quarter" idx="11"/>
          </p:nvPr>
        </p:nvSpPr>
        <p:spPr>
          <a:xfrm>
            <a:off x="15569780" y="3506788"/>
            <a:ext cx="3714750" cy="3714750"/>
          </a:xfrm>
        </p:spPr>
        <p:txBody>
          <a:bodyPr/>
          <a:lstStyle/>
          <a:p>
            <a:endParaRPr lang="en-US"/>
          </a:p>
        </p:txBody>
      </p:sp>
      <p:sp>
        <p:nvSpPr>
          <p:cNvPr id="10" name="Picture Placeholder 7"/>
          <p:cNvSpPr>
            <a:spLocks noGrp="1"/>
          </p:cNvSpPr>
          <p:nvPr>
            <p:ph type="pic" sz="quarter" idx="12"/>
          </p:nvPr>
        </p:nvSpPr>
        <p:spPr>
          <a:xfrm>
            <a:off x="9285288" y="8515614"/>
            <a:ext cx="3714750" cy="3714750"/>
          </a:xfrm>
        </p:spPr>
        <p:txBody>
          <a:bodyPr/>
          <a:lstStyle/>
          <a:p>
            <a:endParaRPr lang="en-US"/>
          </a:p>
        </p:txBody>
      </p:sp>
    </p:spTree>
    <p:extLst>
      <p:ext uri="{BB962C8B-B14F-4D97-AF65-F5344CB8AC3E}">
        <p14:creationId xmlns:p14="http://schemas.microsoft.com/office/powerpoint/2010/main" val="1959343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2987675" y="3506788"/>
            <a:ext cx="3714750" cy="3714750"/>
          </a:xfrm>
        </p:spPr>
        <p:txBody>
          <a:bodyPr/>
          <a:lstStyle/>
          <a:p>
            <a:endParaRPr lang="en-US"/>
          </a:p>
        </p:txBody>
      </p:sp>
      <p:sp>
        <p:nvSpPr>
          <p:cNvPr id="9" name="Picture Placeholder 7"/>
          <p:cNvSpPr>
            <a:spLocks noGrp="1"/>
          </p:cNvSpPr>
          <p:nvPr>
            <p:ph type="pic" sz="quarter" idx="11"/>
          </p:nvPr>
        </p:nvSpPr>
        <p:spPr>
          <a:xfrm>
            <a:off x="15569780" y="3506788"/>
            <a:ext cx="3714750" cy="3714750"/>
          </a:xfrm>
        </p:spPr>
        <p:txBody>
          <a:bodyPr/>
          <a:lstStyle/>
          <a:p>
            <a:endParaRPr lang="en-US"/>
          </a:p>
        </p:txBody>
      </p:sp>
      <p:sp>
        <p:nvSpPr>
          <p:cNvPr id="10" name="Picture Placeholder 7"/>
          <p:cNvSpPr>
            <a:spLocks noGrp="1"/>
          </p:cNvSpPr>
          <p:nvPr>
            <p:ph type="pic" sz="quarter" idx="12"/>
          </p:nvPr>
        </p:nvSpPr>
        <p:spPr>
          <a:xfrm>
            <a:off x="9285288" y="8515614"/>
            <a:ext cx="3714750" cy="3714750"/>
          </a:xfrm>
        </p:spPr>
        <p:txBody>
          <a:bodyPr/>
          <a:lstStyle/>
          <a:p>
            <a:endParaRPr lang="en-US"/>
          </a:p>
        </p:txBody>
      </p:sp>
    </p:spTree>
    <p:extLst>
      <p:ext uri="{BB962C8B-B14F-4D97-AF65-F5344CB8AC3E}">
        <p14:creationId xmlns:p14="http://schemas.microsoft.com/office/powerpoint/2010/main" val="4095449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376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7875588" y="7354888"/>
            <a:ext cx="3346450" cy="3346450"/>
          </a:xfrm>
        </p:spPr>
        <p:txBody>
          <a:bodyPr/>
          <a:lstStyle/>
          <a:p>
            <a:endParaRPr lang="en-US"/>
          </a:p>
        </p:txBody>
      </p:sp>
      <p:sp>
        <p:nvSpPr>
          <p:cNvPr id="8" name="Picture Placeholder 6"/>
          <p:cNvSpPr>
            <a:spLocks noGrp="1"/>
          </p:cNvSpPr>
          <p:nvPr>
            <p:ph type="pic" sz="quarter" idx="11"/>
          </p:nvPr>
        </p:nvSpPr>
        <p:spPr>
          <a:xfrm>
            <a:off x="13165138" y="3345959"/>
            <a:ext cx="3346450" cy="3346450"/>
          </a:xfrm>
        </p:spPr>
        <p:txBody>
          <a:bodyPr/>
          <a:lstStyle/>
          <a:p>
            <a:endParaRPr lang="en-US"/>
          </a:p>
        </p:txBody>
      </p:sp>
    </p:spTree>
    <p:extLst>
      <p:ext uri="{BB962C8B-B14F-4D97-AF65-F5344CB8AC3E}">
        <p14:creationId xmlns:p14="http://schemas.microsoft.com/office/powerpoint/2010/main" val="1421186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31606221"/>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35502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34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138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4157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0329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98067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110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7602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456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23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6/14/2022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5256132"/>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666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0449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8940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18368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3870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3781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6985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3696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3047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722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6/14/2022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14097874"/>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4198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17678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1094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0821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20629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0809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6867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2905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08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539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6/14/2022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3557327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6/14/2022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7033567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4448687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11386343"/>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764DE79-268F-4C1A-8933-263129D2AF90}" type="datetimeFigureOut">
              <a:rPr lang="en-US" smtClean="0"/>
              <a:t>6/14/2022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err="1"/>
              <a:t>sdfsfdfs</a:t>
            </a:r>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463004308"/>
      </p:ext>
    </p:extLst>
  </p:cSld>
  <p:clrMap bg1="lt1" tx1="dk1" bg2="lt2" tx2="dk2" accent1="accent1" accent2="accent2" accent3="accent3" accent4="accent4" accent5="accent5" accent6="accent6" hlink="hlink" folHlink="folHlink"/>
  <p:sldLayoutIdLst>
    <p:sldLayoutId id="2147484666" r:id="rId1"/>
    <p:sldLayoutId id="2147484667" r:id="rId2"/>
    <p:sldLayoutId id="2147484668" r:id="rId3"/>
    <p:sldLayoutId id="2147484669" r:id="rId4"/>
    <p:sldLayoutId id="2147484670" r:id="rId5"/>
    <p:sldLayoutId id="2147484671" r:id="rId6"/>
    <p:sldLayoutId id="2147484672" r:id="rId7"/>
    <p:sldLayoutId id="2147484673" r:id="rId8"/>
    <p:sldLayoutId id="2147484674" r:id="rId9"/>
    <p:sldLayoutId id="2147484675" r:id="rId10"/>
    <p:sldLayoutId id="2147484676" r:id="rId11"/>
    <p:sldLayoutId id="2147484677" r:id="rId12"/>
    <p:sldLayoutId id="2147484679" r:id="rId13"/>
    <p:sldLayoutId id="2147484680" r:id="rId14"/>
    <p:sldLayoutId id="2147484683" r:id="rId15"/>
    <p:sldLayoutId id="2147484488" r:id="rId16"/>
    <p:sldLayoutId id="2147484489" r:id="rId17"/>
    <p:sldLayoutId id="2147484490" r:id="rId18"/>
    <p:sldLayoutId id="2147484491" r:id="rId19"/>
    <p:sldLayoutId id="2147484492" r:id="rId20"/>
    <p:sldLayoutId id="2147484493" r:id="rId21"/>
    <p:sldLayoutId id="2147484494" r:id="rId22"/>
    <p:sldLayoutId id="2147484496" r:id="rId23"/>
    <p:sldLayoutId id="2147484497" r:id="rId24"/>
    <p:sldLayoutId id="2147484498" r:id="rId25"/>
    <p:sldLayoutId id="2147484500" r:id="rId26"/>
    <p:sldLayoutId id="2147484501" r:id="rId27"/>
    <p:sldLayoutId id="2147484502" r:id="rId28"/>
    <p:sldLayoutId id="2147484506" r:id="rId29"/>
    <p:sldLayoutId id="2147484507" r:id="rId30"/>
    <p:sldLayoutId id="2147484509" r:id="rId31"/>
    <p:sldLayoutId id="2147484510" r:id="rId32"/>
    <p:sldLayoutId id="2147484511" r:id="rId33"/>
    <p:sldLayoutId id="2147484512" r:id="rId34"/>
    <p:sldLayoutId id="2147484513" r:id="rId35"/>
    <p:sldLayoutId id="2147484514" r:id="rId36"/>
    <p:sldLayoutId id="2147484515" r:id="rId37"/>
    <p:sldLayoutId id="2147484516" r:id="rId38"/>
    <p:sldLayoutId id="2147484517" r:id="rId39"/>
    <p:sldLayoutId id="2147484518" r:id="rId40"/>
    <p:sldLayoutId id="2147484519" r:id="rId41"/>
    <p:sldLayoutId id="2147484520" r:id="rId42"/>
    <p:sldLayoutId id="2147484521" r:id="rId43"/>
    <p:sldLayoutId id="2147484522" r:id="rId44"/>
    <p:sldLayoutId id="2147484523" r:id="rId45"/>
    <p:sldLayoutId id="2147484524" r:id="rId46"/>
    <p:sldLayoutId id="2147484525" r:id="rId47"/>
    <p:sldLayoutId id="2147484526" r:id="rId48"/>
    <p:sldLayoutId id="2147484527" r:id="rId49"/>
    <p:sldLayoutId id="2147484528" r:id="rId50"/>
    <p:sldLayoutId id="2147484529" r:id="rId51"/>
    <p:sldLayoutId id="2147484530" r:id="rId52"/>
    <p:sldLayoutId id="2147484531" r:id="rId53"/>
    <p:sldLayoutId id="2147484532" r:id="rId54"/>
    <p:sldLayoutId id="2147484533" r:id="rId55"/>
    <p:sldLayoutId id="2147484534" r:id="rId56"/>
    <p:sldLayoutId id="2147484535" r:id="rId57"/>
    <p:sldLayoutId id="2147484536" r:id="rId58"/>
    <p:sldLayoutId id="2147484537" r:id="rId59"/>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31.emf"/></Relationships>
</file>

<file path=ppt/slides/_rels/slide2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33.xml"/><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solidFill>
            <a:schemeClr val="bg2"/>
          </a:solidFill>
        </p:spPr>
      </p:sp>
      <p:sp>
        <p:nvSpPr>
          <p:cNvPr id="3" name="TextBox 2"/>
          <p:cNvSpPr txBox="1"/>
          <p:nvPr/>
        </p:nvSpPr>
        <p:spPr>
          <a:xfrm>
            <a:off x="2146570" y="7506072"/>
            <a:ext cx="20414582" cy="830997"/>
          </a:xfrm>
          <a:prstGeom prst="rect">
            <a:avLst/>
          </a:prstGeom>
          <a:noFill/>
        </p:spPr>
        <p:txBody>
          <a:bodyPr wrap="square" lIns="0" tIns="0" rIns="0" bIns="0" rtlCol="0">
            <a:spAutoFit/>
          </a:bodyPr>
          <a:lstStyle/>
          <a:p>
            <a:pPr algn="ctr"/>
            <a:r>
              <a:rPr lang="en-US" sz="5400" dirty="0"/>
              <a:t>Shai Bergman, Priyank </a:t>
            </a:r>
            <a:r>
              <a:rPr lang="en-US" sz="5400" dirty="0" err="1"/>
              <a:t>Faldu</a:t>
            </a:r>
            <a:r>
              <a:rPr lang="en-US" sz="5400" dirty="0"/>
              <a:t>, Boris Grot, </a:t>
            </a:r>
            <a:r>
              <a:rPr lang="en-US" sz="5400" dirty="0" err="1"/>
              <a:t>Lluís</a:t>
            </a:r>
            <a:r>
              <a:rPr lang="en-US" sz="5400" dirty="0"/>
              <a:t> </a:t>
            </a:r>
            <a:r>
              <a:rPr lang="en-US" sz="5400" dirty="0" err="1"/>
              <a:t>Vilanova</a:t>
            </a:r>
            <a:r>
              <a:rPr lang="en-US" sz="5400" dirty="0"/>
              <a:t>, Mark Silberstein</a:t>
            </a:r>
            <a:endParaRPr lang="en-US" sz="4800" b="1" spc="200" dirty="0">
              <a:latin typeface="Poppins Light" charset="0"/>
              <a:ea typeface="Poppins Light" charset="0"/>
              <a:cs typeface="Poppins Light" charset="0"/>
            </a:endParaRPr>
          </a:p>
        </p:txBody>
      </p:sp>
      <p:sp>
        <p:nvSpPr>
          <p:cNvPr id="12" name="TextBox 11">
            <a:extLst>
              <a:ext uri="{FF2B5EF4-FFF2-40B4-BE49-F238E27FC236}">
                <a16:creationId xmlns:a16="http://schemas.microsoft.com/office/drawing/2014/main" id="{4E3B4854-F89B-45F8-B451-A7CBE62A9EAA}"/>
              </a:ext>
            </a:extLst>
          </p:cNvPr>
          <p:cNvSpPr txBox="1"/>
          <p:nvPr/>
        </p:nvSpPr>
        <p:spPr>
          <a:xfrm>
            <a:off x="742728" y="4231874"/>
            <a:ext cx="21818424" cy="2708434"/>
          </a:xfrm>
          <a:prstGeom prst="rect">
            <a:avLst/>
          </a:prstGeom>
          <a:noFill/>
        </p:spPr>
        <p:txBody>
          <a:bodyPr wrap="square" lIns="0" tIns="0" rIns="0" bIns="0" rtlCol="0">
            <a:spAutoFit/>
          </a:bodyPr>
          <a:lstStyle/>
          <a:p>
            <a:pPr algn="ctr"/>
            <a:r>
              <a:rPr lang="en-US" sz="8800" dirty="0"/>
              <a:t>Reconsidering OS Memory Optimizations in the Presence of Disaggregated Memory</a:t>
            </a:r>
            <a:endParaRPr lang="en-US" sz="28700" b="1" spc="200" dirty="0">
              <a:latin typeface="Poppins Light" charset="0"/>
              <a:ea typeface="Poppins Light" charset="0"/>
              <a:cs typeface="Poppins Light" charset="0"/>
            </a:endParaRPr>
          </a:p>
        </p:txBody>
      </p:sp>
      <p:pic>
        <p:nvPicPr>
          <p:cNvPr id="7" name="Graphic 6">
            <a:extLst>
              <a:ext uri="{FF2B5EF4-FFF2-40B4-BE49-F238E27FC236}">
                <a16:creationId xmlns:a16="http://schemas.microsoft.com/office/drawing/2014/main" id="{E512D857-956D-1756-AE21-8401F6D4A5F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0840" y="10581489"/>
            <a:ext cx="4191482" cy="2216687"/>
          </a:xfrm>
          <a:prstGeom prst="rect">
            <a:avLst/>
          </a:prstGeom>
        </p:spPr>
      </p:pic>
      <p:pic>
        <p:nvPicPr>
          <p:cNvPr id="8" name="Picture 7">
            <a:extLst>
              <a:ext uri="{FF2B5EF4-FFF2-40B4-BE49-F238E27FC236}">
                <a16:creationId xmlns:a16="http://schemas.microsoft.com/office/drawing/2014/main" id="{C62E5D27-A8DF-59E3-CF45-E6FD0AFE91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5594" y="10585369"/>
            <a:ext cx="4867120" cy="1962021"/>
          </a:xfrm>
          <a:prstGeom prst="rect">
            <a:avLst/>
          </a:prstGeom>
        </p:spPr>
      </p:pic>
      <p:pic>
        <p:nvPicPr>
          <p:cNvPr id="1026" name="Picture 2">
            <a:extLst>
              <a:ext uri="{FF2B5EF4-FFF2-40B4-BE49-F238E27FC236}">
                <a16:creationId xmlns:a16="http://schemas.microsoft.com/office/drawing/2014/main" id="{605D1FBB-2494-9AEF-7ABC-90DBAE098C80}"/>
              </a:ext>
            </a:extLst>
          </p:cNvPr>
          <p:cNvPicPr>
            <a:picLocks noChangeAspect="1" noChangeArrowheads="1"/>
          </p:cNvPicPr>
          <p:nvPr/>
        </p:nvPicPr>
        <p:blipFill>
          <a:blip r:embed="rId6"/>
          <a:srcRect/>
          <a:stretch/>
        </p:blipFill>
        <p:spPr bwMode="auto">
          <a:xfrm>
            <a:off x="13344128" y="10627078"/>
            <a:ext cx="5303719" cy="19203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versity of Edinburgh - Wikipedia">
            <a:extLst>
              <a:ext uri="{FF2B5EF4-FFF2-40B4-BE49-F238E27FC236}">
                <a16:creationId xmlns:a16="http://schemas.microsoft.com/office/drawing/2014/main" id="{1934A380-C8B2-9463-EE46-6F440644EA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00912" y="9796075"/>
            <a:ext cx="3312367" cy="33344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AE89471-544E-93DE-074F-33E6C1A456F7}"/>
              </a:ext>
            </a:extLst>
          </p:cNvPr>
          <p:cNvSpPr txBox="1"/>
          <p:nvPr/>
        </p:nvSpPr>
        <p:spPr>
          <a:xfrm>
            <a:off x="21625048" y="200754"/>
            <a:ext cx="3096344" cy="769441"/>
          </a:xfrm>
          <a:prstGeom prst="rect">
            <a:avLst/>
          </a:prstGeom>
          <a:noFill/>
        </p:spPr>
        <p:txBody>
          <a:bodyPr wrap="square">
            <a:spAutoFit/>
          </a:bodyPr>
          <a:lstStyle/>
          <a:p>
            <a:r>
              <a:rPr lang="en-US" sz="4400" dirty="0"/>
              <a:t>ISMM 22</a:t>
            </a:r>
            <a:endParaRPr lang="LID4096" sz="4000" dirty="0"/>
          </a:p>
        </p:txBody>
      </p:sp>
    </p:spTree>
    <p:extLst>
      <p:ext uri="{BB962C8B-B14F-4D97-AF65-F5344CB8AC3E}">
        <p14:creationId xmlns:p14="http://schemas.microsoft.com/office/powerpoint/2010/main" val="205356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246784" y="1529408"/>
            <a:ext cx="23404264"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Challenge 2: Huge Pages</a:t>
            </a:r>
          </a:p>
        </p:txBody>
      </p:sp>
      <p:sp>
        <p:nvSpPr>
          <p:cNvPr id="8" name="TextBox 7">
            <a:extLst>
              <a:ext uri="{FF2B5EF4-FFF2-40B4-BE49-F238E27FC236}">
                <a16:creationId xmlns:a16="http://schemas.microsoft.com/office/drawing/2014/main" id="{E0FF912F-9C0F-9FC5-4CA7-1BBA43B78430}"/>
              </a:ext>
            </a:extLst>
          </p:cNvPr>
          <p:cNvSpPr txBox="1"/>
          <p:nvPr/>
        </p:nvSpPr>
        <p:spPr>
          <a:xfrm>
            <a:off x="3310918" y="3128836"/>
            <a:ext cx="6192688" cy="492443"/>
          </a:xfrm>
          <a:prstGeom prst="rect">
            <a:avLst/>
          </a:prstGeom>
          <a:noFill/>
        </p:spPr>
        <p:txBody>
          <a:bodyPr wrap="square" lIns="0" tIns="0" rIns="0" bIns="0" rtlCol="0">
            <a:spAutoFit/>
          </a:bodyPr>
          <a:lstStyle/>
          <a:p>
            <a:r>
              <a:rPr lang="en-US" sz="3200" b="1" dirty="0">
                <a:solidFill>
                  <a:schemeClr val="bg1"/>
                </a:solidFill>
                <a:latin typeface="Poppins SemiBold" charset="0"/>
                <a:ea typeface="Poppins SemiBold" charset="0"/>
                <a:cs typeface="Poppins SemiBold" charset="0"/>
              </a:rPr>
              <a:t>Access Granularity</a:t>
            </a:r>
          </a:p>
        </p:txBody>
      </p:sp>
      <p:sp>
        <p:nvSpPr>
          <p:cNvPr id="11" name="Rectangle 22">
            <a:extLst>
              <a:ext uri="{FF2B5EF4-FFF2-40B4-BE49-F238E27FC236}">
                <a16:creationId xmlns:a16="http://schemas.microsoft.com/office/drawing/2014/main" id="{B7C0F208-4011-9DD5-6FFC-A21C7E71AEA5}"/>
              </a:ext>
            </a:extLst>
          </p:cNvPr>
          <p:cNvSpPr>
            <a:spLocks noChangeArrowheads="1"/>
          </p:cNvSpPr>
          <p:nvPr/>
        </p:nvSpPr>
        <p:spPr bwMode="auto">
          <a:xfrm>
            <a:off x="1539143" y="3041576"/>
            <a:ext cx="21305713" cy="600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kumimoji="0" lang="en-US" altLang="en-US" sz="4400" u="none" strike="noStrike" cap="none" normalizeH="0" baseline="0" dirty="0">
                <a:ln>
                  <a:noFill/>
                </a:ln>
                <a:effectLst/>
                <a:latin typeface="Poppins Medium" charset="0"/>
                <a:ea typeface="Poppins Medium" charset="0"/>
                <a:cs typeface="Poppins Medium" charset="0"/>
              </a:rPr>
              <a:t>Huge pages in traditional systems:</a:t>
            </a:r>
          </a:p>
          <a:p>
            <a:pPr defTabSz="914400">
              <a:lnSpc>
                <a:spcPct val="150000"/>
              </a:lnSpc>
            </a:pPr>
            <a:endParaRPr kumimoji="0" lang="en-US" altLang="en-US" sz="4400" u="none" strike="noStrike" cap="none" normalizeH="0" baseline="0" dirty="0">
              <a:ln>
                <a:noFill/>
              </a:ln>
              <a:effectLst/>
              <a:latin typeface="Poppins Medium" charset="0"/>
              <a:ea typeface="Poppins Medium" charset="0"/>
              <a:cs typeface="Poppins Medium" charset="0"/>
            </a:endParaRPr>
          </a:p>
          <a:p>
            <a:pPr defTabSz="914400">
              <a:lnSpc>
                <a:spcPct val="150000"/>
              </a:lnSpc>
            </a:pPr>
            <a:r>
              <a:rPr lang="en-US" altLang="en-US" sz="4400" dirty="0">
                <a:latin typeface="Poppins Medium" charset="0"/>
                <a:ea typeface="Poppins Medium" charset="0"/>
                <a:cs typeface="Poppins Medium" charset="0"/>
              </a:rPr>
              <a:t>Shorten access latency:</a:t>
            </a:r>
            <a:endParaRPr kumimoji="0" lang="en-US" altLang="en-US" sz="4400" u="none" strike="noStrike" cap="none" normalizeH="0" baseline="0" dirty="0">
              <a:ln>
                <a:noFill/>
              </a:ln>
              <a:effectLst/>
              <a:latin typeface="Poppins Medium" charset="0"/>
              <a:ea typeface="Poppins Medium" charset="0"/>
              <a:cs typeface="Poppins Medium" charset="0"/>
            </a:endParaRPr>
          </a:p>
          <a:p>
            <a:pPr marL="571500" indent="-571500" defTabSz="914400">
              <a:lnSpc>
                <a:spcPct val="150000"/>
              </a:lnSpc>
              <a:buFont typeface="Arial" panose="020B0604020202020204" pitchFamily="34" charset="0"/>
              <a:buChar char="•"/>
            </a:pPr>
            <a:r>
              <a:rPr kumimoji="0" lang="en-US" altLang="en-US" sz="4400" u="none" strike="noStrike" cap="none" normalizeH="0" baseline="0" dirty="0">
                <a:ln>
                  <a:noFill/>
                </a:ln>
                <a:effectLst/>
                <a:latin typeface="Poppins Medium" charset="0"/>
                <a:ea typeface="Poppins Medium" charset="0"/>
                <a:cs typeface="Poppins Medium" charset="0"/>
              </a:rPr>
              <a:t>Extend TLB reach</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Shorten TLB-miss induced page walk</a:t>
            </a:r>
          </a:p>
          <a:p>
            <a:pPr defTabSz="914400">
              <a:lnSpc>
                <a:spcPct val="150000"/>
              </a:lnSpc>
            </a:pPr>
            <a:endParaRPr lang="en-US" altLang="en-US" sz="4400" dirty="0">
              <a:latin typeface="Poppins Medium" charset="0"/>
              <a:ea typeface="Poppins Medium" charset="0"/>
              <a:cs typeface="Poppins Medium" charset="0"/>
            </a:endParaRPr>
          </a:p>
        </p:txBody>
      </p:sp>
      <p:sp>
        <p:nvSpPr>
          <p:cNvPr id="5" name="Rectangle: Rounded Corners 4">
            <a:extLst>
              <a:ext uri="{FF2B5EF4-FFF2-40B4-BE49-F238E27FC236}">
                <a16:creationId xmlns:a16="http://schemas.microsoft.com/office/drawing/2014/main" id="{3F59D458-A5DF-3C15-3D86-06BAB0EF4F05}"/>
              </a:ext>
            </a:extLst>
          </p:cNvPr>
          <p:cNvSpPr/>
          <p:nvPr/>
        </p:nvSpPr>
        <p:spPr>
          <a:xfrm>
            <a:off x="5819291" y="8918292"/>
            <a:ext cx="12745416" cy="28799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14126" algn="ctr" defTabSz="914400">
              <a:lnSpc>
                <a:spcPct val="150000"/>
              </a:lnSpc>
            </a:pPr>
            <a:r>
              <a:rPr lang="en-US" altLang="en-US" sz="4000" dirty="0">
                <a:latin typeface="Poppins Medium" charset="0"/>
                <a:ea typeface="Poppins Medium" charset="0"/>
                <a:cs typeface="Poppins Medium" charset="0"/>
              </a:rPr>
              <a:t>Are huge page benefits still apparent in a disaggregated memory system?</a:t>
            </a:r>
          </a:p>
        </p:txBody>
      </p:sp>
    </p:spTree>
    <p:extLst>
      <p:ext uri="{BB962C8B-B14F-4D97-AF65-F5344CB8AC3E}">
        <p14:creationId xmlns:p14="http://schemas.microsoft.com/office/powerpoint/2010/main" val="380790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0FF912F-9C0F-9FC5-4CA7-1BBA43B78430}"/>
              </a:ext>
            </a:extLst>
          </p:cNvPr>
          <p:cNvSpPr txBox="1"/>
          <p:nvPr/>
        </p:nvSpPr>
        <p:spPr>
          <a:xfrm>
            <a:off x="3310918" y="3128836"/>
            <a:ext cx="6192688" cy="492443"/>
          </a:xfrm>
          <a:prstGeom prst="rect">
            <a:avLst/>
          </a:prstGeom>
          <a:noFill/>
        </p:spPr>
        <p:txBody>
          <a:bodyPr wrap="square" lIns="0" tIns="0" rIns="0" bIns="0" rtlCol="0">
            <a:spAutoFit/>
          </a:bodyPr>
          <a:lstStyle/>
          <a:p>
            <a:r>
              <a:rPr lang="en-US" sz="3200" b="1" dirty="0">
                <a:solidFill>
                  <a:schemeClr val="bg1"/>
                </a:solidFill>
                <a:latin typeface="Poppins SemiBold" charset="0"/>
                <a:ea typeface="Poppins SemiBold" charset="0"/>
                <a:cs typeface="Poppins SemiBold" charset="0"/>
              </a:rPr>
              <a:t>Access Granularity</a:t>
            </a:r>
          </a:p>
        </p:txBody>
      </p:sp>
      <p:pic>
        <p:nvPicPr>
          <p:cNvPr id="3" name="Picture 2">
            <a:extLst>
              <a:ext uri="{FF2B5EF4-FFF2-40B4-BE49-F238E27FC236}">
                <a16:creationId xmlns:a16="http://schemas.microsoft.com/office/drawing/2014/main" id="{400A58EB-DB03-24F5-7A47-D27ED7AB5387}"/>
              </a:ext>
            </a:extLst>
          </p:cNvPr>
          <p:cNvPicPr>
            <a:picLocks noChangeAspect="1"/>
          </p:cNvPicPr>
          <p:nvPr/>
        </p:nvPicPr>
        <p:blipFill>
          <a:blip r:embed="rId3"/>
          <a:stretch>
            <a:fillRect/>
          </a:stretch>
        </p:blipFill>
        <p:spPr>
          <a:xfrm>
            <a:off x="5351240" y="3977680"/>
            <a:ext cx="12872045" cy="8863002"/>
          </a:xfrm>
          <a:prstGeom prst="rect">
            <a:avLst/>
          </a:prstGeom>
        </p:spPr>
      </p:pic>
      <p:sp>
        <p:nvSpPr>
          <p:cNvPr id="9" name="Rectangle 8">
            <a:extLst>
              <a:ext uri="{FF2B5EF4-FFF2-40B4-BE49-F238E27FC236}">
                <a16:creationId xmlns:a16="http://schemas.microsoft.com/office/drawing/2014/main" id="{FA278A89-A8AA-9B3D-B2B9-0BC93E354316}"/>
              </a:ext>
            </a:extLst>
          </p:cNvPr>
          <p:cNvSpPr/>
          <p:nvPr/>
        </p:nvSpPr>
        <p:spPr>
          <a:xfrm>
            <a:off x="12768064" y="4193704"/>
            <a:ext cx="5455221" cy="648072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7" name="TextBox 6">
            <a:extLst>
              <a:ext uri="{FF2B5EF4-FFF2-40B4-BE49-F238E27FC236}">
                <a16:creationId xmlns:a16="http://schemas.microsoft.com/office/drawing/2014/main" id="{C6DF1E5F-2885-3F84-10FD-B80D42EA59B0}"/>
              </a:ext>
            </a:extLst>
          </p:cNvPr>
          <p:cNvSpPr txBox="1"/>
          <p:nvPr/>
        </p:nvSpPr>
        <p:spPr>
          <a:xfrm>
            <a:off x="1246784" y="1529408"/>
            <a:ext cx="23404264"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Huge Pages in Remote Memory</a:t>
            </a:r>
          </a:p>
        </p:txBody>
      </p:sp>
      <p:sp>
        <p:nvSpPr>
          <p:cNvPr id="11" name="Rectangle 22">
            <a:extLst>
              <a:ext uri="{FF2B5EF4-FFF2-40B4-BE49-F238E27FC236}">
                <a16:creationId xmlns:a16="http://schemas.microsoft.com/office/drawing/2014/main" id="{B7C0F208-4011-9DD5-6FFC-A21C7E71AEA5}"/>
              </a:ext>
            </a:extLst>
          </p:cNvPr>
          <p:cNvSpPr>
            <a:spLocks noChangeArrowheads="1"/>
          </p:cNvSpPr>
          <p:nvPr/>
        </p:nvSpPr>
        <p:spPr bwMode="auto">
          <a:xfrm>
            <a:off x="11615936" y="3334688"/>
            <a:ext cx="8276593" cy="93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lang="en-US" altLang="en-US" sz="4400" dirty="0">
                <a:latin typeface="Poppins Medium" charset="0"/>
                <a:ea typeface="Poppins Medium" charset="0"/>
                <a:cs typeface="Poppins Medium" charset="0"/>
              </a:rPr>
              <a:t>P</a:t>
            </a:r>
            <a:r>
              <a:rPr kumimoji="0" lang="en-US" altLang="en-US" sz="4400" u="none" strike="noStrike" cap="none" normalizeH="0" baseline="0" dirty="0">
                <a:ln>
                  <a:noFill/>
                </a:ln>
                <a:effectLst/>
                <a:latin typeface="Poppins Medium" charset="0"/>
                <a:ea typeface="Poppins Medium" charset="0"/>
                <a:cs typeface="Poppins Medium" charset="0"/>
              </a:rPr>
              <a:t>erformance gains diminish</a:t>
            </a:r>
            <a:endParaRPr lang="en-US" altLang="en-US" sz="4400" dirty="0">
              <a:latin typeface="Poppins Medium" charset="0"/>
              <a:ea typeface="Poppins Medium" charset="0"/>
              <a:cs typeface="Poppins Medium" charset="0"/>
            </a:endParaRPr>
          </a:p>
        </p:txBody>
      </p:sp>
    </p:spTree>
    <p:extLst>
      <p:ext uri="{BB962C8B-B14F-4D97-AF65-F5344CB8AC3E}">
        <p14:creationId xmlns:p14="http://schemas.microsoft.com/office/powerpoint/2010/main" val="346119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B3E4F-98BB-62E9-EC76-C87DC1DD1B5A}"/>
              </a:ext>
            </a:extLst>
          </p:cNvPr>
          <p:cNvPicPr>
            <a:picLocks noChangeAspect="1"/>
          </p:cNvPicPr>
          <p:nvPr/>
        </p:nvPicPr>
        <p:blipFill>
          <a:blip r:embed="rId3"/>
          <a:stretch>
            <a:fillRect/>
          </a:stretch>
        </p:blipFill>
        <p:spPr>
          <a:xfrm>
            <a:off x="5583403" y="3818144"/>
            <a:ext cx="12912976" cy="9016520"/>
          </a:xfrm>
          <a:prstGeom prst="rect">
            <a:avLst/>
          </a:prstGeom>
        </p:spPr>
      </p:pic>
      <p:sp>
        <p:nvSpPr>
          <p:cNvPr id="8" name="TextBox 7">
            <a:extLst>
              <a:ext uri="{FF2B5EF4-FFF2-40B4-BE49-F238E27FC236}">
                <a16:creationId xmlns:a16="http://schemas.microsoft.com/office/drawing/2014/main" id="{E0FF912F-9C0F-9FC5-4CA7-1BBA43B78430}"/>
              </a:ext>
            </a:extLst>
          </p:cNvPr>
          <p:cNvSpPr txBox="1"/>
          <p:nvPr/>
        </p:nvSpPr>
        <p:spPr>
          <a:xfrm>
            <a:off x="3310918" y="3128836"/>
            <a:ext cx="6192688" cy="492443"/>
          </a:xfrm>
          <a:prstGeom prst="rect">
            <a:avLst/>
          </a:prstGeom>
          <a:noFill/>
        </p:spPr>
        <p:txBody>
          <a:bodyPr wrap="square" lIns="0" tIns="0" rIns="0" bIns="0" rtlCol="0">
            <a:spAutoFit/>
          </a:bodyPr>
          <a:lstStyle/>
          <a:p>
            <a:r>
              <a:rPr lang="en-US" sz="3200" b="1" dirty="0">
                <a:solidFill>
                  <a:schemeClr val="bg1"/>
                </a:solidFill>
                <a:latin typeface="Poppins SemiBold" charset="0"/>
                <a:ea typeface="Poppins SemiBold" charset="0"/>
                <a:cs typeface="Poppins SemiBold" charset="0"/>
              </a:rPr>
              <a:t>Access Granularity</a:t>
            </a:r>
          </a:p>
        </p:txBody>
      </p:sp>
      <p:sp>
        <p:nvSpPr>
          <p:cNvPr id="11" name="Rectangle 22">
            <a:extLst>
              <a:ext uri="{FF2B5EF4-FFF2-40B4-BE49-F238E27FC236}">
                <a16:creationId xmlns:a16="http://schemas.microsoft.com/office/drawing/2014/main" id="{B7C0F208-4011-9DD5-6FFC-A21C7E71AEA5}"/>
              </a:ext>
            </a:extLst>
          </p:cNvPr>
          <p:cNvSpPr>
            <a:spLocks noChangeArrowheads="1"/>
          </p:cNvSpPr>
          <p:nvPr/>
        </p:nvSpPr>
        <p:spPr bwMode="auto">
          <a:xfrm>
            <a:off x="8183652" y="3046656"/>
            <a:ext cx="13393488" cy="93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14400">
              <a:lnSpc>
                <a:spcPct val="150000"/>
              </a:lnSpc>
            </a:pPr>
            <a:r>
              <a:rPr kumimoji="0" lang="en-US" altLang="en-US" sz="4400" u="none" strike="noStrike" cap="none" normalizeH="0" baseline="0" dirty="0">
                <a:ln>
                  <a:noFill/>
                </a:ln>
                <a:effectLst/>
                <a:latin typeface="Poppins Medium" charset="0"/>
                <a:ea typeface="Poppins Medium" charset="0"/>
                <a:cs typeface="Poppins Medium" charset="0"/>
              </a:rPr>
              <a:t>Negative impact as latency increases</a:t>
            </a:r>
          </a:p>
        </p:txBody>
      </p:sp>
      <p:sp>
        <p:nvSpPr>
          <p:cNvPr id="9" name="Rectangle 8">
            <a:extLst>
              <a:ext uri="{FF2B5EF4-FFF2-40B4-BE49-F238E27FC236}">
                <a16:creationId xmlns:a16="http://schemas.microsoft.com/office/drawing/2014/main" id="{FA278A89-A8AA-9B3D-B2B9-0BC93E354316}"/>
              </a:ext>
            </a:extLst>
          </p:cNvPr>
          <p:cNvSpPr/>
          <p:nvPr/>
        </p:nvSpPr>
        <p:spPr>
          <a:xfrm>
            <a:off x="12192000" y="4193704"/>
            <a:ext cx="6031285" cy="619268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7" name="TextBox 6">
            <a:extLst>
              <a:ext uri="{FF2B5EF4-FFF2-40B4-BE49-F238E27FC236}">
                <a16:creationId xmlns:a16="http://schemas.microsoft.com/office/drawing/2014/main" id="{976D35E6-5952-D0BB-69B8-E6572C26E62E}"/>
              </a:ext>
            </a:extLst>
          </p:cNvPr>
          <p:cNvSpPr txBox="1"/>
          <p:nvPr/>
        </p:nvSpPr>
        <p:spPr>
          <a:xfrm>
            <a:off x="1246784" y="1529408"/>
            <a:ext cx="23404264"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Huge Pages in Local Memory</a:t>
            </a:r>
          </a:p>
        </p:txBody>
      </p:sp>
      <p:sp>
        <p:nvSpPr>
          <p:cNvPr id="10" name="Rectangle 22">
            <a:extLst>
              <a:ext uri="{FF2B5EF4-FFF2-40B4-BE49-F238E27FC236}">
                <a16:creationId xmlns:a16="http://schemas.microsoft.com/office/drawing/2014/main" id="{EE8BF23A-2C70-C5C7-6E05-5ACB8E071F44}"/>
              </a:ext>
            </a:extLst>
          </p:cNvPr>
          <p:cNvSpPr>
            <a:spLocks noChangeArrowheads="1"/>
          </p:cNvSpPr>
          <p:nvPr/>
        </p:nvSpPr>
        <p:spPr bwMode="auto">
          <a:xfrm>
            <a:off x="250722" y="3977680"/>
            <a:ext cx="9937104" cy="49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kumimoji="0" lang="en-US" altLang="en-US" sz="4400" u="none" strike="noStrike" cap="none" normalizeH="0" baseline="0" dirty="0">
                <a:ln>
                  <a:noFill/>
                </a:ln>
                <a:effectLst/>
                <a:latin typeface="Poppins Medium" charset="0"/>
                <a:ea typeface="Poppins Medium" charset="0"/>
                <a:cs typeface="Poppins Medium" charset="0"/>
              </a:rPr>
              <a:t>What went wrong:</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Memory bloat?</a:t>
            </a:r>
          </a:p>
          <a:p>
            <a:pPr marL="571500" indent="-571500" defTabSz="914400">
              <a:lnSpc>
                <a:spcPct val="150000"/>
              </a:lnSpc>
              <a:buFont typeface="Arial" panose="020B0604020202020204" pitchFamily="34" charset="0"/>
              <a:buChar char="•"/>
            </a:pPr>
            <a:r>
              <a:rPr kumimoji="0" lang="en-US" altLang="en-US" sz="4400" u="none" strike="noStrike" cap="none" normalizeH="0" baseline="0" dirty="0">
                <a:ln>
                  <a:noFill/>
                </a:ln>
                <a:effectLst/>
                <a:latin typeface="Poppins Medium" charset="0"/>
                <a:ea typeface="Poppins Medium" charset="0"/>
                <a:cs typeface="Poppins Medium" charset="0"/>
              </a:rPr>
              <a:t>Coarse-grained</a:t>
            </a:r>
            <a:br>
              <a:rPr kumimoji="0" lang="en-US" altLang="en-US" sz="4400" u="none" strike="noStrike" cap="none" normalizeH="0" baseline="0" dirty="0">
                <a:ln>
                  <a:noFill/>
                </a:ln>
                <a:effectLst/>
                <a:latin typeface="Poppins Medium" charset="0"/>
                <a:ea typeface="Poppins Medium" charset="0"/>
                <a:cs typeface="Poppins Medium" charset="0"/>
              </a:rPr>
            </a:br>
            <a:r>
              <a:rPr kumimoji="0" lang="en-US" altLang="en-US" sz="4400" u="none" strike="noStrike" cap="none" normalizeH="0" baseline="0" dirty="0">
                <a:ln>
                  <a:noFill/>
                </a:ln>
                <a:effectLst/>
                <a:latin typeface="Poppins Medium" charset="0"/>
                <a:ea typeface="Poppins Medium" charset="0"/>
                <a:cs typeface="Poppins Medium" charset="0"/>
              </a:rPr>
              <a:t>information?</a:t>
            </a:r>
          </a:p>
          <a:p>
            <a:pPr defTabSz="914400">
              <a:lnSpc>
                <a:spcPct val="150000"/>
              </a:lnSpc>
            </a:pPr>
            <a:endParaRPr lang="en-US" altLang="en-US" sz="4400" dirty="0">
              <a:latin typeface="Poppins Medium" charset="0"/>
              <a:ea typeface="Poppins Medium" charset="0"/>
              <a:cs typeface="Poppins Medium" charset="0"/>
            </a:endParaRPr>
          </a:p>
        </p:txBody>
      </p:sp>
      <p:cxnSp>
        <p:nvCxnSpPr>
          <p:cNvPr id="12" name="Straight Connector 11">
            <a:extLst>
              <a:ext uri="{FF2B5EF4-FFF2-40B4-BE49-F238E27FC236}">
                <a16:creationId xmlns:a16="http://schemas.microsoft.com/office/drawing/2014/main" id="{387F0649-7434-69DE-CCB9-D92512C4D046}"/>
              </a:ext>
            </a:extLst>
          </p:cNvPr>
          <p:cNvCxnSpPr/>
          <p:nvPr/>
        </p:nvCxnSpPr>
        <p:spPr>
          <a:xfrm>
            <a:off x="742728" y="5489848"/>
            <a:ext cx="4680520" cy="0"/>
          </a:xfrm>
          <a:prstGeom prst="line">
            <a:avLst/>
          </a:prstGeom>
          <a:ln w="7620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3" name="Straight Connector 12">
            <a:extLst>
              <a:ext uri="{FF2B5EF4-FFF2-40B4-BE49-F238E27FC236}">
                <a16:creationId xmlns:a16="http://schemas.microsoft.com/office/drawing/2014/main" id="{59E07E03-D81A-BDEF-5493-B328F8A5B3FC}"/>
              </a:ext>
            </a:extLst>
          </p:cNvPr>
          <p:cNvCxnSpPr/>
          <p:nvPr/>
        </p:nvCxnSpPr>
        <p:spPr>
          <a:xfrm>
            <a:off x="742728" y="6497960"/>
            <a:ext cx="4680520" cy="0"/>
          </a:xfrm>
          <a:prstGeom prst="line">
            <a:avLst/>
          </a:prstGeom>
          <a:ln w="7620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4" name="Straight Connector 13">
            <a:extLst>
              <a:ext uri="{FF2B5EF4-FFF2-40B4-BE49-F238E27FC236}">
                <a16:creationId xmlns:a16="http://schemas.microsoft.com/office/drawing/2014/main" id="{97F0B167-E423-C1C5-5583-B0A19A781D93}"/>
              </a:ext>
            </a:extLst>
          </p:cNvPr>
          <p:cNvCxnSpPr/>
          <p:nvPr/>
        </p:nvCxnSpPr>
        <p:spPr>
          <a:xfrm>
            <a:off x="598712" y="7506072"/>
            <a:ext cx="4680520" cy="0"/>
          </a:xfrm>
          <a:prstGeom prst="line">
            <a:avLst/>
          </a:prstGeom>
          <a:ln w="76200">
            <a:solidFill>
              <a:srgbClr val="FF0000"/>
            </a:solidFill>
          </a:ln>
        </p:spPr>
        <p:style>
          <a:lnRef idx="1">
            <a:schemeClr val="accent6"/>
          </a:lnRef>
          <a:fillRef idx="0">
            <a:schemeClr val="accent6"/>
          </a:fillRef>
          <a:effectRef idx="0">
            <a:schemeClr val="accent6"/>
          </a:effectRef>
          <a:fontRef idx="minor">
            <a:schemeClr val="tx1"/>
          </a:fontRef>
        </p:style>
      </p:cxnSp>
      <p:sp>
        <p:nvSpPr>
          <p:cNvPr id="15" name="TextBox 14">
            <a:extLst>
              <a:ext uri="{FF2B5EF4-FFF2-40B4-BE49-F238E27FC236}">
                <a16:creationId xmlns:a16="http://schemas.microsoft.com/office/drawing/2014/main" id="{F27F96BD-9A1C-CAD2-3FFF-CC7DFE2A3D20}"/>
              </a:ext>
            </a:extLst>
          </p:cNvPr>
          <p:cNvSpPr txBox="1"/>
          <p:nvPr/>
        </p:nvSpPr>
        <p:spPr>
          <a:xfrm>
            <a:off x="-169079" y="8078590"/>
            <a:ext cx="6541789" cy="1685077"/>
          </a:xfrm>
          <a:prstGeom prst="rect">
            <a:avLst/>
          </a:prstGeom>
          <a:noFill/>
        </p:spPr>
        <p:txBody>
          <a:bodyPr wrap="square">
            <a:spAutoFit/>
          </a:bodyPr>
          <a:lstStyle/>
          <a:p>
            <a:pPr algn="ctr" defTabSz="914400">
              <a:lnSpc>
                <a:spcPct val="150000"/>
              </a:lnSpc>
            </a:pPr>
            <a:r>
              <a:rPr kumimoji="0" lang="en-US" altLang="en-US" sz="3600" b="1" u="none" strike="noStrike" cap="none" normalizeH="0" baseline="0" dirty="0">
                <a:ln>
                  <a:noFill/>
                </a:ln>
                <a:effectLst/>
                <a:latin typeface="Poppins Medium" charset="0"/>
                <a:ea typeface="Poppins Medium" charset="0"/>
                <a:cs typeface="Poppins Medium" charset="0"/>
              </a:rPr>
              <a:t>“Hot” huge pages contain “cold” base</a:t>
            </a:r>
            <a:r>
              <a:rPr kumimoji="0" lang="en-US" altLang="en-US" sz="3600" b="1" u="none" strike="noStrike" cap="none" normalizeH="0" dirty="0">
                <a:ln>
                  <a:noFill/>
                </a:ln>
                <a:effectLst/>
                <a:latin typeface="Poppins Medium" charset="0"/>
                <a:ea typeface="Poppins Medium" charset="0"/>
                <a:cs typeface="Poppins Medium" charset="0"/>
              </a:rPr>
              <a:t> pages</a:t>
            </a:r>
            <a:endParaRPr lang="en-US" altLang="en-US" sz="3600" b="1" dirty="0">
              <a:latin typeface="Poppins Medium" charset="0"/>
              <a:ea typeface="Poppins Medium" charset="0"/>
              <a:cs typeface="Poppins Medium" charset="0"/>
            </a:endParaRPr>
          </a:p>
        </p:txBody>
      </p:sp>
    </p:spTree>
    <p:extLst>
      <p:ext uri="{BB962C8B-B14F-4D97-AF65-F5344CB8AC3E}">
        <p14:creationId xmlns:p14="http://schemas.microsoft.com/office/powerpoint/2010/main" val="279574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animBg="1"/>
      <p:bldP spid="10"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533152" y="1529408"/>
            <a:ext cx="21748080"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Hotness Fragmentation</a:t>
            </a:r>
          </a:p>
        </p:txBody>
      </p:sp>
      <p:sp>
        <p:nvSpPr>
          <p:cNvPr id="8" name="TextBox 7">
            <a:extLst>
              <a:ext uri="{FF2B5EF4-FFF2-40B4-BE49-F238E27FC236}">
                <a16:creationId xmlns:a16="http://schemas.microsoft.com/office/drawing/2014/main" id="{E0FF912F-9C0F-9FC5-4CA7-1BBA43B78430}"/>
              </a:ext>
            </a:extLst>
          </p:cNvPr>
          <p:cNvSpPr txBox="1"/>
          <p:nvPr/>
        </p:nvSpPr>
        <p:spPr>
          <a:xfrm>
            <a:off x="3310918" y="3128836"/>
            <a:ext cx="6192688" cy="492443"/>
          </a:xfrm>
          <a:prstGeom prst="rect">
            <a:avLst/>
          </a:prstGeom>
          <a:noFill/>
        </p:spPr>
        <p:txBody>
          <a:bodyPr wrap="square" lIns="0" tIns="0" rIns="0" bIns="0" rtlCol="0">
            <a:spAutoFit/>
          </a:bodyPr>
          <a:lstStyle/>
          <a:p>
            <a:r>
              <a:rPr lang="en-US" sz="3200" b="1" dirty="0">
                <a:solidFill>
                  <a:schemeClr val="bg1"/>
                </a:solidFill>
                <a:latin typeface="Poppins SemiBold" charset="0"/>
                <a:ea typeface="Poppins SemiBold" charset="0"/>
                <a:cs typeface="Poppins SemiBold" charset="0"/>
              </a:rPr>
              <a:t>Access Granularity</a:t>
            </a:r>
          </a:p>
        </p:txBody>
      </p:sp>
      <p:sp>
        <p:nvSpPr>
          <p:cNvPr id="11" name="Rectangle 22">
            <a:extLst>
              <a:ext uri="{FF2B5EF4-FFF2-40B4-BE49-F238E27FC236}">
                <a16:creationId xmlns:a16="http://schemas.microsoft.com/office/drawing/2014/main" id="{B7C0F208-4011-9DD5-6FFC-A21C7E71AEA5}"/>
              </a:ext>
            </a:extLst>
          </p:cNvPr>
          <p:cNvSpPr>
            <a:spLocks noChangeArrowheads="1"/>
          </p:cNvSpPr>
          <p:nvPr/>
        </p:nvSpPr>
        <p:spPr bwMode="auto">
          <a:xfrm>
            <a:off x="1539143" y="3041576"/>
            <a:ext cx="21305713" cy="49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lang="en-US" altLang="en-US" sz="4400" dirty="0">
                <a:latin typeface="Poppins Medium" charset="0"/>
                <a:ea typeface="Poppins Medium" charset="0"/>
                <a:cs typeface="Poppins Medium" charset="0"/>
              </a:rPr>
              <a:t>Hotness </a:t>
            </a:r>
            <a:r>
              <a:rPr kumimoji="0" lang="en-US" altLang="en-US" sz="4400" u="none" strike="noStrike" cap="none" normalizeH="0" baseline="0" dirty="0">
                <a:ln>
                  <a:noFill/>
                </a:ln>
                <a:effectLst/>
                <a:latin typeface="Poppins Medium" charset="0"/>
                <a:ea typeface="Poppins Medium" charset="0"/>
                <a:cs typeface="Poppins Medium" charset="0"/>
              </a:rPr>
              <a:t>fragmentation:</a:t>
            </a:r>
          </a:p>
          <a:p>
            <a:pPr marL="571500" indent="-571500" defTabSz="914400">
              <a:lnSpc>
                <a:spcPct val="150000"/>
              </a:lnSpc>
              <a:buFont typeface="Arial" panose="020B0604020202020204" pitchFamily="34" charset="0"/>
              <a:buChar char="•"/>
            </a:pPr>
            <a:r>
              <a:rPr kumimoji="0" lang="en-US" altLang="en-US" sz="4400" u="none" strike="noStrike" cap="none" normalizeH="0" baseline="0" dirty="0">
                <a:ln>
                  <a:noFill/>
                </a:ln>
                <a:effectLst/>
                <a:latin typeface="Poppins Medium" charset="0"/>
                <a:ea typeface="Poppins Medium" charset="0"/>
                <a:cs typeface="Poppins Medium" charset="0"/>
              </a:rPr>
              <a:t>Spatial locality of accesses to huge pages tend to be low</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Huge pages in local memory underutilize precious low-latency memory</a:t>
            </a:r>
          </a:p>
          <a:p>
            <a:pPr marL="571500" indent="-571500" defTabSz="914400">
              <a:lnSpc>
                <a:spcPct val="150000"/>
              </a:lnSpc>
              <a:buFont typeface="Arial" panose="020B0604020202020204" pitchFamily="34" charset="0"/>
              <a:buChar char="•"/>
            </a:pPr>
            <a:endParaRPr lang="en-US" altLang="en-US" sz="4400" dirty="0">
              <a:latin typeface="Poppins Medium" charset="0"/>
              <a:ea typeface="Poppins Medium" charset="0"/>
              <a:cs typeface="Poppins Medium" charset="0"/>
            </a:endParaRP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Example: Local memory size == 2MiB. Hot 4KiB pages ==512:</a:t>
            </a:r>
          </a:p>
        </p:txBody>
      </p:sp>
      <p:pic>
        <p:nvPicPr>
          <p:cNvPr id="14" name="Picture 13">
            <a:extLst>
              <a:ext uri="{FF2B5EF4-FFF2-40B4-BE49-F238E27FC236}">
                <a16:creationId xmlns:a16="http://schemas.microsoft.com/office/drawing/2014/main" id="{72D981ED-56C9-B388-3B3C-FF107091B04D}"/>
              </a:ext>
            </a:extLst>
          </p:cNvPr>
          <p:cNvPicPr>
            <a:picLocks noChangeAspect="1"/>
          </p:cNvPicPr>
          <p:nvPr/>
        </p:nvPicPr>
        <p:blipFill rotWithShape="1">
          <a:blip r:embed="rId3"/>
          <a:srcRect t="27859"/>
          <a:stretch/>
        </p:blipFill>
        <p:spPr>
          <a:xfrm>
            <a:off x="1295154" y="8931866"/>
            <a:ext cx="21719461" cy="1454526"/>
          </a:xfrm>
          <a:prstGeom prst="rect">
            <a:avLst/>
          </a:prstGeom>
        </p:spPr>
      </p:pic>
      <p:sp>
        <p:nvSpPr>
          <p:cNvPr id="2" name="Right Brace 1">
            <a:extLst>
              <a:ext uri="{FF2B5EF4-FFF2-40B4-BE49-F238E27FC236}">
                <a16:creationId xmlns:a16="http://schemas.microsoft.com/office/drawing/2014/main" id="{274AAFA3-E230-74E1-BCA7-76A1F2C0BB5B}"/>
              </a:ext>
            </a:extLst>
          </p:cNvPr>
          <p:cNvSpPr/>
          <p:nvPr/>
        </p:nvSpPr>
        <p:spPr>
          <a:xfrm rot="5400000">
            <a:off x="1972485" y="9984064"/>
            <a:ext cx="735334" cy="1941533"/>
          </a:xfrm>
          <a:prstGeom prst="rightBrace">
            <a:avLst>
              <a:gd name="adj1" fmla="val 12652"/>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dirty="0"/>
          </a:p>
        </p:txBody>
      </p:sp>
      <p:sp>
        <p:nvSpPr>
          <p:cNvPr id="17" name="TextBox 16">
            <a:extLst>
              <a:ext uri="{FF2B5EF4-FFF2-40B4-BE49-F238E27FC236}">
                <a16:creationId xmlns:a16="http://schemas.microsoft.com/office/drawing/2014/main" id="{9B512439-D64B-74FA-F39E-4C5BD883BF9D}"/>
              </a:ext>
            </a:extLst>
          </p:cNvPr>
          <p:cNvSpPr txBox="1"/>
          <p:nvPr/>
        </p:nvSpPr>
        <p:spPr>
          <a:xfrm>
            <a:off x="814736" y="11344053"/>
            <a:ext cx="7848872" cy="1685077"/>
          </a:xfrm>
          <a:prstGeom prst="rect">
            <a:avLst/>
          </a:prstGeom>
          <a:noFill/>
        </p:spPr>
        <p:txBody>
          <a:bodyPr wrap="square">
            <a:spAutoFit/>
          </a:bodyPr>
          <a:lstStyle/>
          <a:p>
            <a:pPr defTabSz="914400">
              <a:lnSpc>
                <a:spcPct val="150000"/>
              </a:lnSpc>
            </a:pPr>
            <a:r>
              <a:rPr lang="en-US" altLang="en-US" sz="3600" dirty="0">
                <a:latin typeface="Poppins Medium" charset="0"/>
                <a:ea typeface="Poppins Medium" charset="0"/>
                <a:cs typeface="Poppins Medium" charset="0"/>
              </a:rPr>
              <a:t>Best case scenario:</a:t>
            </a:r>
          </a:p>
          <a:p>
            <a:pPr defTabSz="914400">
              <a:lnSpc>
                <a:spcPct val="150000"/>
              </a:lnSpc>
            </a:pPr>
            <a:r>
              <a:rPr lang="en-US" altLang="en-US" sz="3600" dirty="0">
                <a:latin typeface="Poppins Medium" charset="0"/>
                <a:ea typeface="Poppins Medium" charset="0"/>
                <a:cs typeface="Poppins Medium" charset="0"/>
              </a:rPr>
              <a:t>High huge-page spatial locality</a:t>
            </a:r>
          </a:p>
        </p:txBody>
      </p:sp>
      <p:sp>
        <p:nvSpPr>
          <p:cNvPr id="18" name="Right Brace 17">
            <a:extLst>
              <a:ext uri="{FF2B5EF4-FFF2-40B4-BE49-F238E27FC236}">
                <a16:creationId xmlns:a16="http://schemas.microsoft.com/office/drawing/2014/main" id="{2F120FAE-A823-936F-B9F5-A79FAF800481}"/>
              </a:ext>
            </a:extLst>
          </p:cNvPr>
          <p:cNvSpPr/>
          <p:nvPr/>
        </p:nvSpPr>
        <p:spPr>
          <a:xfrm rot="5400000">
            <a:off x="13493765" y="9957593"/>
            <a:ext cx="735334" cy="1941533"/>
          </a:xfrm>
          <a:prstGeom prst="rightBrace">
            <a:avLst>
              <a:gd name="adj1" fmla="val 12652"/>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dirty="0"/>
          </a:p>
        </p:txBody>
      </p:sp>
      <p:sp>
        <p:nvSpPr>
          <p:cNvPr id="19" name="TextBox 18">
            <a:extLst>
              <a:ext uri="{FF2B5EF4-FFF2-40B4-BE49-F238E27FC236}">
                <a16:creationId xmlns:a16="http://schemas.microsoft.com/office/drawing/2014/main" id="{62711C0B-2601-533A-FC80-8E20985853A1}"/>
              </a:ext>
            </a:extLst>
          </p:cNvPr>
          <p:cNvSpPr txBox="1"/>
          <p:nvPr/>
        </p:nvSpPr>
        <p:spPr>
          <a:xfrm>
            <a:off x="12336016" y="11317582"/>
            <a:ext cx="9721080" cy="1685077"/>
          </a:xfrm>
          <a:prstGeom prst="rect">
            <a:avLst/>
          </a:prstGeom>
          <a:noFill/>
        </p:spPr>
        <p:txBody>
          <a:bodyPr wrap="square">
            <a:spAutoFit/>
          </a:bodyPr>
          <a:lstStyle/>
          <a:p>
            <a:pPr defTabSz="914400">
              <a:lnSpc>
                <a:spcPct val="150000"/>
              </a:lnSpc>
            </a:pPr>
            <a:r>
              <a:rPr lang="en-US" altLang="en-US" sz="3600" dirty="0">
                <a:latin typeface="Poppins Medium" charset="0"/>
                <a:ea typeface="Poppins Medium" charset="0"/>
                <a:cs typeface="Poppins Medium" charset="0"/>
              </a:rPr>
              <a:t>Typical scenario:</a:t>
            </a:r>
          </a:p>
          <a:p>
            <a:pPr defTabSz="914400">
              <a:lnSpc>
                <a:spcPct val="150000"/>
              </a:lnSpc>
            </a:pPr>
            <a:r>
              <a:rPr lang="en-US" altLang="en-US" sz="3600" dirty="0">
                <a:latin typeface="Poppins Medium" charset="0"/>
                <a:ea typeface="Poppins Medium" charset="0"/>
                <a:cs typeface="Poppins Medium" charset="0"/>
              </a:rPr>
              <a:t>25% of hot pages in remote memory</a:t>
            </a:r>
          </a:p>
        </p:txBody>
      </p:sp>
      <p:sp>
        <p:nvSpPr>
          <p:cNvPr id="16" name="Rectangle 15">
            <a:extLst>
              <a:ext uri="{FF2B5EF4-FFF2-40B4-BE49-F238E27FC236}">
                <a16:creationId xmlns:a16="http://schemas.microsoft.com/office/drawing/2014/main" id="{52BB1E12-63CC-C6E3-A2E0-A1AB95F07599}"/>
              </a:ext>
            </a:extLst>
          </p:cNvPr>
          <p:cNvSpPr/>
          <p:nvPr/>
        </p:nvSpPr>
        <p:spPr>
          <a:xfrm>
            <a:off x="12170585" y="7975930"/>
            <a:ext cx="11110647" cy="48195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Rectangle: Rounded Corners 12">
            <a:extLst>
              <a:ext uri="{FF2B5EF4-FFF2-40B4-BE49-F238E27FC236}">
                <a16:creationId xmlns:a16="http://schemas.microsoft.com/office/drawing/2014/main" id="{FBB4146D-7683-A87D-E1F1-0BD533CB15C5}"/>
              </a:ext>
            </a:extLst>
          </p:cNvPr>
          <p:cNvSpPr/>
          <p:nvPr/>
        </p:nvSpPr>
        <p:spPr>
          <a:xfrm>
            <a:off x="5963308" y="6768416"/>
            <a:ext cx="12745416" cy="28799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14126" algn="ctr" defTabSz="914400">
              <a:lnSpc>
                <a:spcPct val="150000"/>
              </a:lnSpc>
            </a:pPr>
            <a:r>
              <a:rPr lang="en-US" altLang="en-US" sz="4000" dirty="0">
                <a:latin typeface="Poppins Medium" charset="0"/>
                <a:ea typeface="Poppins Medium" charset="0"/>
                <a:cs typeface="Poppins Medium" charset="0"/>
              </a:rPr>
              <a:t>More details about Hotness fragmentation in the paper </a:t>
            </a:r>
          </a:p>
        </p:txBody>
      </p:sp>
    </p:spTree>
    <p:extLst>
      <p:ext uri="{BB962C8B-B14F-4D97-AF65-F5344CB8AC3E}">
        <p14:creationId xmlns:p14="http://schemas.microsoft.com/office/powerpoint/2010/main" val="119451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3E26F2A-6AC1-4D5A-B91C-3DD5F14DDA72}"/>
              </a:ext>
            </a:extLst>
          </p:cNvPr>
          <p:cNvSpPr txBox="1"/>
          <p:nvPr/>
        </p:nvSpPr>
        <p:spPr>
          <a:xfrm>
            <a:off x="454696" y="1529408"/>
            <a:ext cx="24626736" cy="615553"/>
          </a:xfrm>
          <a:prstGeom prst="rect">
            <a:avLst/>
          </a:prstGeom>
          <a:noFill/>
        </p:spPr>
        <p:txBody>
          <a:bodyPr wrap="square" lIns="0" tIns="0" rIns="0" bIns="0" rtlCol="0">
            <a:noAutofit/>
          </a:bodyPr>
          <a:lstStyle/>
          <a:p>
            <a:r>
              <a:rPr lang="en-US" sz="5400" dirty="0">
                <a:latin typeface="Poppins SemiBold" charset="0"/>
                <a:ea typeface="Poppins SemiBold" charset="0"/>
                <a:cs typeface="Poppins SemiBold" charset="0"/>
              </a:rPr>
              <a:t>Challenge 3: Accurate Page Hotness Detection with Low Overheads</a:t>
            </a:r>
          </a:p>
        </p:txBody>
      </p:sp>
      <p:sp>
        <p:nvSpPr>
          <p:cNvPr id="7" name="TextBox 6">
            <a:extLst>
              <a:ext uri="{FF2B5EF4-FFF2-40B4-BE49-F238E27FC236}">
                <a16:creationId xmlns:a16="http://schemas.microsoft.com/office/drawing/2014/main" id="{2546ED80-BFAD-3648-C337-8109F60A11D8}"/>
              </a:ext>
            </a:extLst>
          </p:cNvPr>
          <p:cNvSpPr txBox="1"/>
          <p:nvPr/>
        </p:nvSpPr>
        <p:spPr>
          <a:xfrm>
            <a:off x="1533152" y="4049688"/>
            <a:ext cx="20666296" cy="9148658"/>
          </a:xfrm>
          <a:prstGeom prst="rect">
            <a:avLst/>
          </a:prstGeom>
          <a:noFill/>
        </p:spPr>
        <p:txBody>
          <a:bodyPr wrap="square">
            <a:spAutoFit/>
          </a:bodyPr>
          <a:lstStyle/>
          <a:p>
            <a:pPr marL="571500" indent="-5715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Hotness detection is based on page table accessed bit scanning</a:t>
            </a:r>
          </a:p>
          <a:p>
            <a:pPr marL="571500" indent="-5715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Base pages provide finer granularity hotness information</a:t>
            </a:r>
          </a:p>
          <a:p>
            <a:pPr marL="1485763" lvl="1" indent="-5715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But also increase the number of elements to scan</a:t>
            </a:r>
          </a:p>
          <a:p>
            <a:pPr lvl="1">
              <a:lnSpc>
                <a:spcPct val="150000"/>
              </a:lnSpc>
            </a:pPr>
            <a:endParaRPr lang="en-US" altLang="en-US" sz="4400" dirty="0">
              <a:latin typeface="Poppins Medium" charset="0"/>
              <a:ea typeface="Poppins Medium" charset="0"/>
              <a:cs typeface="Poppins Medium" charset="0"/>
            </a:endParaRPr>
          </a:p>
          <a:p>
            <a:pPr marL="571500" indent="-5715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Scanning accessed bits has high overheads:</a:t>
            </a:r>
          </a:p>
          <a:p>
            <a:pPr marL="1485763" lvl="1" indent="-5715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High scanning frequency will introduce too much overhead</a:t>
            </a:r>
          </a:p>
          <a:p>
            <a:pPr marL="1485763" lvl="1" indent="-5715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Slow scanning frequency will not differentiate between hot and cold pages</a:t>
            </a:r>
          </a:p>
          <a:p>
            <a:pPr>
              <a:lnSpc>
                <a:spcPct val="150000"/>
              </a:lnSpc>
            </a:pPr>
            <a:endParaRPr lang="en-US" sz="4400" u="sng" dirty="0">
              <a:latin typeface="Poppins Medium" charset="0"/>
              <a:cs typeface="Poppins Medium" charset="0"/>
            </a:endParaRPr>
          </a:p>
        </p:txBody>
      </p:sp>
    </p:spTree>
    <p:extLst>
      <p:ext uri="{BB962C8B-B14F-4D97-AF65-F5344CB8AC3E}">
        <p14:creationId xmlns:p14="http://schemas.microsoft.com/office/powerpoint/2010/main" val="1973045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p:cNvSpPr/>
          <p:nvPr/>
        </p:nvSpPr>
        <p:spPr>
          <a:xfrm>
            <a:off x="166664" y="5697605"/>
            <a:ext cx="17920046" cy="7353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76264" y="3846572"/>
            <a:ext cx="17920046" cy="18510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1755237" y="4387022"/>
            <a:ext cx="6192688" cy="492443"/>
          </a:xfrm>
          <a:prstGeom prst="rect">
            <a:avLst/>
          </a:prstGeom>
          <a:noFill/>
        </p:spPr>
        <p:txBody>
          <a:bodyPr wrap="square" lIns="0" tIns="0" rIns="0" bIns="0" rtlCol="0">
            <a:spAutoFit/>
          </a:bodyPr>
          <a:lstStyle/>
          <a:p>
            <a:r>
              <a:rPr lang="en-US" sz="3200" b="1" dirty="0">
                <a:solidFill>
                  <a:schemeClr val="bg1"/>
                </a:solidFill>
                <a:latin typeface="Poppins SemiBold" charset="0"/>
                <a:ea typeface="Poppins SemiBold" charset="0"/>
                <a:cs typeface="Poppins SemiBold" charset="0"/>
              </a:rPr>
              <a:t>Memory Access Model:</a:t>
            </a:r>
          </a:p>
        </p:txBody>
      </p:sp>
      <p:sp>
        <p:nvSpPr>
          <p:cNvPr id="18" name="TextBox 17">
            <a:extLst>
              <a:ext uri="{FF2B5EF4-FFF2-40B4-BE49-F238E27FC236}">
                <a16:creationId xmlns:a16="http://schemas.microsoft.com/office/drawing/2014/main" id="{83E26F2A-6AC1-4D5A-B91C-3DD5F14DDA72}"/>
              </a:ext>
            </a:extLst>
          </p:cNvPr>
          <p:cNvSpPr txBox="1"/>
          <p:nvPr/>
        </p:nvSpPr>
        <p:spPr>
          <a:xfrm>
            <a:off x="1533152" y="1529408"/>
            <a:ext cx="19875872" cy="615553"/>
          </a:xfrm>
          <a:prstGeom prst="rect">
            <a:avLst/>
          </a:prstGeom>
          <a:noFill/>
        </p:spPr>
        <p:txBody>
          <a:bodyPr wrap="square" lIns="0" tIns="0" rIns="0" bIns="0" rtlCol="0">
            <a:noAutofit/>
          </a:bodyPr>
          <a:lstStyle/>
          <a:p>
            <a:r>
              <a:rPr lang="en-US" sz="6600" dirty="0" err="1">
                <a:latin typeface="Poppins SemiBold" charset="0"/>
                <a:ea typeface="Poppins SemiBold" charset="0"/>
                <a:cs typeface="Poppins SemiBold" charset="0"/>
              </a:rPr>
              <a:t>HotBox</a:t>
            </a:r>
            <a:r>
              <a:rPr lang="en-US" sz="6600" dirty="0">
                <a:latin typeface="Poppins SemiBold" charset="0"/>
                <a:ea typeface="Poppins SemiBold" charset="0"/>
                <a:cs typeface="Poppins SemiBold" charset="0"/>
              </a:rPr>
              <a:t>: Design and Core Ideas</a:t>
            </a:r>
          </a:p>
        </p:txBody>
      </p:sp>
      <p:sp>
        <p:nvSpPr>
          <p:cNvPr id="23" name="Freeform 16">
            <a:extLst>
              <a:ext uri="{FF2B5EF4-FFF2-40B4-BE49-F238E27FC236}">
                <a16:creationId xmlns:a16="http://schemas.microsoft.com/office/drawing/2014/main" id="{509EED07-3B6C-4887-8963-7E14CCB37EE9}"/>
              </a:ext>
            </a:extLst>
          </p:cNvPr>
          <p:cNvSpPr>
            <a:spLocks noEditPoints="1"/>
          </p:cNvSpPr>
          <p:nvPr/>
        </p:nvSpPr>
        <p:spPr bwMode="auto">
          <a:xfrm>
            <a:off x="182240" y="3833665"/>
            <a:ext cx="1449320" cy="1492513"/>
          </a:xfrm>
          <a:prstGeom prst="rect">
            <a:avLst/>
          </a:prstGeom>
          <a:blipFill>
            <a:blip r:embed="rId3"/>
            <a:stretch>
              <a:fillRect b="3389"/>
            </a:stretch>
          </a:blip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Rectangle 23">
            <a:extLst>
              <a:ext uri="{FF2B5EF4-FFF2-40B4-BE49-F238E27FC236}">
                <a16:creationId xmlns:a16="http://schemas.microsoft.com/office/drawing/2014/main" id="{A11878F7-6EB4-42A0-8CA3-552C8CA0C69F}"/>
              </a:ext>
            </a:extLst>
          </p:cNvPr>
          <p:cNvSpPr/>
          <p:nvPr/>
        </p:nvSpPr>
        <p:spPr>
          <a:xfrm>
            <a:off x="1038809" y="6927107"/>
            <a:ext cx="16841823" cy="23311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BEDC99F-97AD-DF49-9520-5DBC87B57C4B}"/>
              </a:ext>
            </a:extLst>
          </p:cNvPr>
          <p:cNvSpPr txBox="1"/>
          <p:nvPr/>
        </p:nvSpPr>
        <p:spPr>
          <a:xfrm>
            <a:off x="2236256" y="6927107"/>
            <a:ext cx="11831167" cy="677108"/>
          </a:xfrm>
          <a:prstGeom prst="rect">
            <a:avLst/>
          </a:prstGeom>
          <a:noFill/>
        </p:spPr>
        <p:txBody>
          <a:bodyPr wrap="square" lIns="0" tIns="0" rIns="0" bIns="0" rtlCol="0">
            <a:spAutoFit/>
          </a:bodyPr>
          <a:lstStyle/>
          <a:p>
            <a:pPr>
              <a:lnSpc>
                <a:spcPct val="150000"/>
              </a:lnSpc>
            </a:pPr>
            <a:r>
              <a:rPr lang="en-US" sz="3200" b="1" dirty="0">
                <a:solidFill>
                  <a:schemeClr val="bg1"/>
                </a:solidFill>
                <a:latin typeface="Poppins SemiBold" charset="0"/>
                <a:ea typeface="Poppins SemiBold" charset="0"/>
                <a:cs typeface="Poppins SemiBold" charset="0"/>
              </a:rPr>
              <a:t>Typical Page Management Optimizations Break:</a:t>
            </a:r>
          </a:p>
        </p:txBody>
      </p:sp>
      <p:sp>
        <p:nvSpPr>
          <p:cNvPr id="29" name="TextBox 28">
            <a:extLst>
              <a:ext uri="{FF2B5EF4-FFF2-40B4-BE49-F238E27FC236}">
                <a16:creationId xmlns:a16="http://schemas.microsoft.com/office/drawing/2014/main" id="{BD35383B-F5A8-EED3-2B03-DF48854B5256}"/>
              </a:ext>
            </a:extLst>
          </p:cNvPr>
          <p:cNvSpPr txBox="1"/>
          <p:nvPr/>
        </p:nvSpPr>
        <p:spPr>
          <a:xfrm>
            <a:off x="2236256" y="7604105"/>
            <a:ext cx="15947984" cy="1415772"/>
          </a:xfrm>
          <a:prstGeom prst="rect">
            <a:avLst/>
          </a:prstGeom>
          <a:noFill/>
        </p:spPr>
        <p:txBody>
          <a:bodyPr wrap="square" lIns="0" tIns="0" rIns="0" bIns="0" rtlCol="0">
            <a:spAutoFit/>
          </a:bodyPr>
          <a:lstStyle/>
          <a:p>
            <a:pPr marL="342900" indent="-342900">
              <a:lnSpc>
                <a:spcPct val="150000"/>
              </a:lnSpc>
              <a:buFont typeface="Arial" panose="020B0604020202020204" pitchFamily="34" charset="0"/>
              <a:buChar char="•"/>
            </a:pPr>
            <a:r>
              <a:rPr lang="en-US" sz="3200" dirty="0">
                <a:solidFill>
                  <a:schemeClr val="bg1"/>
                </a:solidFill>
                <a:latin typeface="Poppins Light" charset="0"/>
                <a:ea typeface="Poppins Light" charset="0"/>
                <a:cs typeface="Poppins Light" charset="0"/>
              </a:rPr>
              <a:t>Huge pages are ineffective</a:t>
            </a:r>
          </a:p>
          <a:p>
            <a:pPr marL="342900" indent="-342900">
              <a:lnSpc>
                <a:spcPct val="150000"/>
              </a:lnSpc>
              <a:buFont typeface="Arial" panose="020B0604020202020204" pitchFamily="34" charset="0"/>
              <a:buChar char="•"/>
            </a:pPr>
            <a:r>
              <a:rPr lang="en-US" sz="3200" dirty="0">
                <a:solidFill>
                  <a:schemeClr val="bg2">
                    <a:lumMod val="75000"/>
                  </a:schemeClr>
                </a:solidFill>
                <a:latin typeface="Poppins Light" charset="0"/>
                <a:ea typeface="Poppins Light" charset="0"/>
                <a:cs typeface="Poppins Light" charset="0"/>
              </a:rPr>
              <a:t>Batching pages for migrations is ineffective</a:t>
            </a:r>
          </a:p>
        </p:txBody>
      </p:sp>
      <p:sp>
        <p:nvSpPr>
          <p:cNvPr id="31" name="TextBox 30">
            <a:extLst>
              <a:ext uri="{FF2B5EF4-FFF2-40B4-BE49-F238E27FC236}">
                <a16:creationId xmlns:a16="http://schemas.microsoft.com/office/drawing/2014/main" id="{59F023E1-9600-354F-5EB5-111DF7C3AF85}"/>
              </a:ext>
            </a:extLst>
          </p:cNvPr>
          <p:cNvSpPr txBox="1"/>
          <p:nvPr/>
        </p:nvSpPr>
        <p:spPr>
          <a:xfrm>
            <a:off x="1631560" y="5976845"/>
            <a:ext cx="14981423" cy="677108"/>
          </a:xfrm>
          <a:prstGeom prst="rect">
            <a:avLst/>
          </a:prstGeom>
          <a:noFill/>
        </p:spPr>
        <p:txBody>
          <a:bodyPr wrap="square" lIns="0" tIns="0" rIns="0" bIns="0" rtlCol="0">
            <a:spAutoFit/>
          </a:bodyPr>
          <a:lstStyle/>
          <a:p>
            <a:pPr>
              <a:lnSpc>
                <a:spcPct val="150000"/>
              </a:lnSpc>
            </a:pPr>
            <a:r>
              <a:rPr lang="en-US" sz="3200" b="1" dirty="0">
                <a:solidFill>
                  <a:schemeClr val="bg1"/>
                </a:solidFill>
                <a:latin typeface="Poppins SemiBold" charset="0"/>
                <a:ea typeface="Poppins SemiBold" charset="0"/>
                <a:cs typeface="Poppins SemiBold" charset="0"/>
              </a:rPr>
              <a:t>Disaggregated Memory Latency Regime Changes System Trade-offs:</a:t>
            </a:r>
          </a:p>
        </p:txBody>
      </p:sp>
      <p:sp>
        <p:nvSpPr>
          <p:cNvPr id="27" name="Freeform 16">
            <a:extLst>
              <a:ext uri="{FF2B5EF4-FFF2-40B4-BE49-F238E27FC236}">
                <a16:creationId xmlns:a16="http://schemas.microsoft.com/office/drawing/2014/main" id="{B813869D-C95C-1BF3-7AB6-595495ADB2FE}"/>
              </a:ext>
            </a:extLst>
          </p:cNvPr>
          <p:cNvSpPr>
            <a:spLocks noEditPoints="1"/>
          </p:cNvSpPr>
          <p:nvPr/>
        </p:nvSpPr>
        <p:spPr bwMode="auto">
          <a:xfrm>
            <a:off x="371514" y="5888755"/>
            <a:ext cx="896573" cy="923293"/>
          </a:xfrm>
          <a:prstGeom prst="rect">
            <a:avLst/>
          </a:prstGeom>
          <a:blipFill dpi="0" rotWithShape="1">
            <a:blip r:embed="rId4"/>
            <a:srcRect/>
            <a:stretch>
              <a:fillRect b="3389"/>
            </a:stretch>
          </a:blipFill>
          <a:ln>
            <a:noFill/>
          </a:ln>
        </p:spPr>
        <p:txBody>
          <a:bodyPr vert="horz" wrap="square" lIns="91440" tIns="45720" rIns="91440" bIns="45720" numCol="1" anchor="t" anchorCtr="0" compatLnSpc="1">
            <a:prstTxWarp prst="textNoShape">
              <a:avLst/>
            </a:prstTxWarp>
          </a:bodyPr>
          <a:lstStyle/>
          <a:p>
            <a:endParaRPr lang="en-US" dirty="0"/>
          </a:p>
        </p:txBody>
      </p:sp>
      <p:pic>
        <p:nvPicPr>
          <p:cNvPr id="1026" name="Picture 2" descr="Page - Free interface icons">
            <a:extLst>
              <a:ext uri="{FF2B5EF4-FFF2-40B4-BE49-F238E27FC236}">
                <a16:creationId xmlns:a16="http://schemas.microsoft.com/office/drawing/2014/main" id="{4F330575-1FD6-2608-C8E4-FE302AA9F5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1775" y="7105913"/>
            <a:ext cx="648019" cy="648019"/>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6C45B137-CDE0-3C58-A797-769CF25B2FE9}"/>
              </a:ext>
            </a:extLst>
          </p:cNvPr>
          <p:cNvSpPr/>
          <p:nvPr/>
        </p:nvSpPr>
        <p:spPr>
          <a:xfrm>
            <a:off x="1020231" y="9593490"/>
            <a:ext cx="16860401" cy="32411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DA934E0B-AD7E-B27E-0DFC-CF675E8DEBE0}"/>
              </a:ext>
            </a:extLst>
          </p:cNvPr>
          <p:cNvSpPr txBox="1"/>
          <p:nvPr/>
        </p:nvSpPr>
        <p:spPr>
          <a:xfrm>
            <a:off x="2217678" y="9593490"/>
            <a:ext cx="11831167" cy="677108"/>
          </a:xfrm>
          <a:prstGeom prst="rect">
            <a:avLst/>
          </a:prstGeom>
          <a:noFill/>
        </p:spPr>
        <p:txBody>
          <a:bodyPr wrap="square" lIns="0" tIns="0" rIns="0" bIns="0" rtlCol="0">
            <a:spAutoFit/>
          </a:bodyPr>
          <a:lstStyle/>
          <a:p>
            <a:pPr>
              <a:lnSpc>
                <a:spcPct val="150000"/>
              </a:lnSpc>
            </a:pPr>
            <a:r>
              <a:rPr lang="en-US" sz="3200" b="1" dirty="0">
                <a:solidFill>
                  <a:schemeClr val="bg1"/>
                </a:solidFill>
                <a:latin typeface="Poppins SemiBold" charset="0"/>
                <a:ea typeface="Poppins SemiBold" charset="0"/>
                <a:cs typeface="Poppins SemiBold" charset="0"/>
              </a:rPr>
              <a:t>Relative Page Utility Matters Most:</a:t>
            </a:r>
          </a:p>
        </p:txBody>
      </p:sp>
      <p:sp>
        <p:nvSpPr>
          <p:cNvPr id="36" name="TextBox 35">
            <a:extLst>
              <a:ext uri="{FF2B5EF4-FFF2-40B4-BE49-F238E27FC236}">
                <a16:creationId xmlns:a16="http://schemas.microsoft.com/office/drawing/2014/main" id="{B27E123D-4075-6422-A718-F5F1BE55574C}"/>
              </a:ext>
            </a:extLst>
          </p:cNvPr>
          <p:cNvSpPr txBox="1"/>
          <p:nvPr/>
        </p:nvSpPr>
        <p:spPr>
          <a:xfrm>
            <a:off x="2217678" y="10270488"/>
            <a:ext cx="15947984" cy="2154436"/>
          </a:xfrm>
          <a:prstGeom prst="rect">
            <a:avLst/>
          </a:prstGeom>
          <a:noFill/>
        </p:spPr>
        <p:txBody>
          <a:bodyPr wrap="square" lIns="0" tIns="0" rIns="0" bIns="0" rtlCol="0">
            <a:spAutoFit/>
          </a:bodyPr>
          <a:lstStyle/>
          <a:p>
            <a:pPr marL="342900" indent="-342900">
              <a:lnSpc>
                <a:spcPct val="150000"/>
              </a:lnSpc>
              <a:buFont typeface="Arial" panose="020B0604020202020204" pitchFamily="34" charset="0"/>
              <a:buChar char="•"/>
            </a:pPr>
            <a:r>
              <a:rPr lang="en-US" sz="3200" dirty="0">
                <a:solidFill>
                  <a:schemeClr val="bg1"/>
                </a:solidFill>
                <a:latin typeface="Poppins Light" charset="0"/>
                <a:ea typeface="Poppins Light" charset="0"/>
                <a:cs typeface="Poppins Light" charset="0"/>
              </a:rPr>
              <a:t>Accurate page hotness detection with low overheads</a:t>
            </a:r>
          </a:p>
          <a:p>
            <a:pPr>
              <a:lnSpc>
                <a:spcPct val="150000"/>
              </a:lnSpc>
            </a:pPr>
            <a:endParaRPr lang="en-US" sz="3200" dirty="0">
              <a:solidFill>
                <a:schemeClr val="bg2">
                  <a:lumMod val="75000"/>
                </a:schemeClr>
              </a:solidFill>
              <a:latin typeface="Poppins Light" charset="0"/>
              <a:ea typeface="Poppins Light" charset="0"/>
              <a:cs typeface="Poppins Light" charset="0"/>
            </a:endParaRPr>
          </a:p>
          <a:p>
            <a:pPr marL="342900" indent="-342900">
              <a:lnSpc>
                <a:spcPct val="150000"/>
              </a:lnSpc>
              <a:buFont typeface="Arial" panose="020B0604020202020204" pitchFamily="34" charset="0"/>
              <a:buChar char="•"/>
            </a:pPr>
            <a:r>
              <a:rPr lang="en-US" sz="3200" dirty="0">
                <a:solidFill>
                  <a:schemeClr val="bg2">
                    <a:lumMod val="75000"/>
                  </a:schemeClr>
                </a:solidFill>
                <a:latin typeface="Poppins Light" charset="0"/>
                <a:ea typeface="Poppins Light" charset="0"/>
                <a:cs typeface="Poppins Light" charset="0"/>
              </a:rPr>
              <a:t>Efficient remote memory range hotness inspection</a:t>
            </a:r>
          </a:p>
        </p:txBody>
      </p:sp>
      <p:sp>
        <p:nvSpPr>
          <p:cNvPr id="34" name="Freeform 23">
            <a:extLst>
              <a:ext uri="{FF2B5EF4-FFF2-40B4-BE49-F238E27FC236}">
                <a16:creationId xmlns:a16="http://schemas.microsoft.com/office/drawing/2014/main" id="{5D2350A8-A246-7269-AEA3-65681B5D606E}"/>
              </a:ext>
            </a:extLst>
          </p:cNvPr>
          <p:cNvSpPr>
            <a:spLocks noEditPoints="1"/>
          </p:cNvSpPr>
          <p:nvPr/>
        </p:nvSpPr>
        <p:spPr bwMode="auto">
          <a:xfrm>
            <a:off x="1084569" y="9520507"/>
            <a:ext cx="962430" cy="677108"/>
          </a:xfrm>
          <a:prstGeom prst="rect">
            <a:avLst/>
          </a:prstGeom>
          <a:blipFill>
            <a:blip r:embed="rId6"/>
            <a:stretch>
              <a:fillRect l="-1086" t="-7014" r="-45260" b="-34372"/>
            </a:stretch>
          </a:blip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TextBox 18">
            <a:extLst>
              <a:ext uri="{FF2B5EF4-FFF2-40B4-BE49-F238E27FC236}">
                <a16:creationId xmlns:a16="http://schemas.microsoft.com/office/drawing/2014/main" id="{F2643196-A0B2-4954-23B0-4DDEA730F864}"/>
              </a:ext>
            </a:extLst>
          </p:cNvPr>
          <p:cNvSpPr txBox="1"/>
          <p:nvPr/>
        </p:nvSpPr>
        <p:spPr>
          <a:xfrm>
            <a:off x="6791400" y="4152037"/>
            <a:ext cx="8312709" cy="761747"/>
          </a:xfrm>
          <a:prstGeom prst="rect">
            <a:avLst/>
          </a:prstGeom>
          <a:noFill/>
        </p:spPr>
        <p:txBody>
          <a:bodyPr wrap="square" lIns="0" tIns="0" rIns="0" bIns="0" rtlCol="0">
            <a:spAutoFit/>
          </a:bodyPr>
          <a:lstStyle/>
          <a:p>
            <a:pPr>
              <a:lnSpc>
                <a:spcPct val="150000"/>
              </a:lnSpc>
            </a:pPr>
            <a:r>
              <a:rPr lang="en-US" sz="3600" b="1" dirty="0">
                <a:solidFill>
                  <a:schemeClr val="bg1"/>
                </a:solidFill>
                <a:latin typeface="Poppins Light" charset="0"/>
                <a:ea typeface="Poppins Light" charset="0"/>
                <a:cs typeface="Poppins Light" charset="0"/>
              </a:rPr>
              <a:t>-&gt; hybrid</a:t>
            </a:r>
          </a:p>
        </p:txBody>
      </p:sp>
      <p:sp>
        <p:nvSpPr>
          <p:cNvPr id="20" name="TextBox 19">
            <a:extLst>
              <a:ext uri="{FF2B5EF4-FFF2-40B4-BE49-F238E27FC236}">
                <a16:creationId xmlns:a16="http://schemas.microsoft.com/office/drawing/2014/main" id="{7C9955C8-ACE3-4B70-6BE5-0EF7F280F104}"/>
              </a:ext>
            </a:extLst>
          </p:cNvPr>
          <p:cNvSpPr txBox="1"/>
          <p:nvPr/>
        </p:nvSpPr>
        <p:spPr>
          <a:xfrm>
            <a:off x="8087544" y="7608421"/>
            <a:ext cx="8312709" cy="761747"/>
          </a:xfrm>
          <a:prstGeom prst="rect">
            <a:avLst/>
          </a:prstGeom>
          <a:noFill/>
        </p:spPr>
        <p:txBody>
          <a:bodyPr wrap="square" lIns="0" tIns="0" rIns="0" bIns="0" rtlCol="0">
            <a:spAutoFit/>
          </a:bodyPr>
          <a:lstStyle/>
          <a:p>
            <a:pPr>
              <a:lnSpc>
                <a:spcPct val="150000"/>
              </a:lnSpc>
            </a:pPr>
            <a:r>
              <a:rPr lang="en-US" sz="3600" b="1" dirty="0">
                <a:solidFill>
                  <a:schemeClr val="bg1"/>
                </a:solidFill>
                <a:latin typeface="Poppins Light" charset="0"/>
                <a:ea typeface="Poppins Light" charset="0"/>
                <a:cs typeface="Poppins Light" charset="0"/>
              </a:rPr>
              <a:t>-&gt; Utilize base pages</a:t>
            </a:r>
          </a:p>
        </p:txBody>
      </p:sp>
      <p:sp>
        <p:nvSpPr>
          <p:cNvPr id="21" name="TextBox 20">
            <a:extLst>
              <a:ext uri="{FF2B5EF4-FFF2-40B4-BE49-F238E27FC236}">
                <a16:creationId xmlns:a16="http://schemas.microsoft.com/office/drawing/2014/main" id="{AE85C1C8-D59F-E24A-5DB2-7DBA1363932E}"/>
              </a:ext>
            </a:extLst>
          </p:cNvPr>
          <p:cNvSpPr txBox="1"/>
          <p:nvPr/>
        </p:nvSpPr>
        <p:spPr>
          <a:xfrm>
            <a:off x="11512139" y="8361075"/>
            <a:ext cx="5447965" cy="677108"/>
          </a:xfrm>
          <a:prstGeom prst="rect">
            <a:avLst/>
          </a:prstGeom>
          <a:noFill/>
        </p:spPr>
        <p:txBody>
          <a:bodyPr wrap="square" lIns="0" tIns="0" rIns="0" bIns="0" rtlCol="0">
            <a:spAutoFit/>
          </a:bodyPr>
          <a:lstStyle/>
          <a:p>
            <a:pPr>
              <a:lnSpc>
                <a:spcPct val="150000"/>
              </a:lnSpc>
            </a:pPr>
            <a:r>
              <a:rPr lang="en-US" sz="3200" b="1" dirty="0">
                <a:solidFill>
                  <a:schemeClr val="bg2">
                    <a:lumMod val="75000"/>
                  </a:schemeClr>
                </a:solidFill>
                <a:latin typeface="Poppins Light" charset="0"/>
                <a:ea typeface="Poppins Light" charset="0"/>
                <a:cs typeface="Poppins Light" charset="0"/>
              </a:rPr>
              <a:t>-&gt; On-demand migration</a:t>
            </a:r>
          </a:p>
        </p:txBody>
      </p:sp>
      <p:sp>
        <p:nvSpPr>
          <p:cNvPr id="25" name="TextBox 24">
            <a:extLst>
              <a:ext uri="{FF2B5EF4-FFF2-40B4-BE49-F238E27FC236}">
                <a16:creationId xmlns:a16="http://schemas.microsoft.com/office/drawing/2014/main" id="{D65C6DAC-6599-B624-D072-FD49EC7DFA89}"/>
              </a:ext>
            </a:extLst>
          </p:cNvPr>
          <p:cNvSpPr txBox="1"/>
          <p:nvPr/>
        </p:nvSpPr>
        <p:spPr>
          <a:xfrm>
            <a:off x="13128104" y="10484492"/>
            <a:ext cx="5447965" cy="1477328"/>
          </a:xfrm>
          <a:prstGeom prst="rect">
            <a:avLst/>
          </a:prstGeom>
          <a:noFill/>
        </p:spPr>
        <p:txBody>
          <a:bodyPr wrap="square" lIns="0" tIns="0" rIns="0" bIns="0" rtlCol="0">
            <a:spAutoFit/>
          </a:bodyPr>
          <a:lstStyle/>
          <a:p>
            <a:r>
              <a:rPr lang="en-US" sz="3200" b="1" dirty="0">
                <a:solidFill>
                  <a:srgbClr val="FFC000"/>
                </a:solidFill>
                <a:latin typeface="Poppins Light" charset="0"/>
                <a:ea typeface="Poppins Light" charset="0"/>
                <a:cs typeface="Poppins Light" charset="0"/>
              </a:rPr>
              <a:t>-&gt; </a:t>
            </a:r>
            <a:r>
              <a:rPr lang="en-US" sz="3200" b="1" u="sng" dirty="0">
                <a:solidFill>
                  <a:srgbClr val="FFC000"/>
                </a:solidFill>
                <a:latin typeface="Poppins Light" charset="0"/>
                <a:ea typeface="Poppins Light" charset="0"/>
                <a:cs typeface="Poppins Light" charset="0"/>
              </a:rPr>
              <a:t>Adaptive scanning</a:t>
            </a:r>
            <a:br>
              <a:rPr lang="en-US" sz="3200" b="1" u="sng" dirty="0">
                <a:solidFill>
                  <a:srgbClr val="FFC000"/>
                </a:solidFill>
                <a:latin typeface="Poppins Light" charset="0"/>
                <a:ea typeface="Poppins Light" charset="0"/>
                <a:cs typeface="Poppins Light" charset="0"/>
              </a:rPr>
            </a:br>
            <a:r>
              <a:rPr lang="en-US" sz="3200" b="1" dirty="0">
                <a:solidFill>
                  <a:srgbClr val="FFC000"/>
                </a:solidFill>
                <a:latin typeface="Poppins Light" charset="0"/>
                <a:ea typeface="Poppins Light" charset="0"/>
                <a:cs typeface="Poppins Light" charset="0"/>
              </a:rPr>
              <a:t>     </a:t>
            </a:r>
            <a:r>
              <a:rPr lang="en-US" sz="3200" b="1" u="sng" dirty="0">
                <a:solidFill>
                  <a:srgbClr val="FFC000"/>
                </a:solidFill>
                <a:latin typeface="Poppins Light" charset="0"/>
                <a:ea typeface="Poppins Light" charset="0"/>
                <a:cs typeface="Poppins Light" charset="0"/>
              </a:rPr>
              <a:t>and migration utility </a:t>
            </a:r>
            <a:r>
              <a:rPr lang="en-US" sz="3200" b="1" dirty="0">
                <a:solidFill>
                  <a:srgbClr val="FFC000"/>
                </a:solidFill>
                <a:latin typeface="Poppins Light" charset="0"/>
                <a:ea typeface="Poppins Light" charset="0"/>
                <a:cs typeface="Poppins Light" charset="0"/>
              </a:rPr>
              <a:t>    </a:t>
            </a:r>
            <a:br>
              <a:rPr lang="en-US" sz="3200" b="1" dirty="0">
                <a:solidFill>
                  <a:srgbClr val="FFC000"/>
                </a:solidFill>
                <a:latin typeface="Poppins Light" charset="0"/>
                <a:ea typeface="Poppins Light" charset="0"/>
                <a:cs typeface="Poppins Light" charset="0"/>
              </a:rPr>
            </a:br>
            <a:r>
              <a:rPr lang="en-US" sz="3200" b="1" dirty="0">
                <a:solidFill>
                  <a:srgbClr val="FFC000"/>
                </a:solidFill>
                <a:latin typeface="Poppins Light" charset="0"/>
                <a:ea typeface="Poppins Light" charset="0"/>
                <a:cs typeface="Poppins Light" charset="0"/>
              </a:rPr>
              <a:t>     </a:t>
            </a:r>
            <a:r>
              <a:rPr lang="en-US" sz="3200" b="1" u="sng" dirty="0">
                <a:solidFill>
                  <a:srgbClr val="FFC000"/>
                </a:solidFill>
                <a:latin typeface="Poppins Light" charset="0"/>
                <a:ea typeface="Poppins Light" charset="0"/>
                <a:cs typeface="Poppins Light" charset="0"/>
              </a:rPr>
              <a:t>inspection</a:t>
            </a:r>
          </a:p>
        </p:txBody>
      </p:sp>
      <p:sp>
        <p:nvSpPr>
          <p:cNvPr id="26" name="TextBox 25">
            <a:extLst>
              <a:ext uri="{FF2B5EF4-FFF2-40B4-BE49-F238E27FC236}">
                <a16:creationId xmlns:a16="http://schemas.microsoft.com/office/drawing/2014/main" id="{A64DC7C2-46A3-583B-5666-D75438AE5C19}"/>
              </a:ext>
            </a:extLst>
          </p:cNvPr>
          <p:cNvSpPr txBox="1"/>
          <p:nvPr/>
        </p:nvSpPr>
        <p:spPr>
          <a:xfrm>
            <a:off x="12624048" y="11933485"/>
            <a:ext cx="5447965" cy="984885"/>
          </a:xfrm>
          <a:prstGeom prst="rect">
            <a:avLst/>
          </a:prstGeom>
          <a:noFill/>
        </p:spPr>
        <p:txBody>
          <a:bodyPr wrap="square" lIns="0" tIns="0" rIns="0" bIns="0" rtlCol="0">
            <a:spAutoFit/>
          </a:bodyPr>
          <a:lstStyle/>
          <a:p>
            <a:r>
              <a:rPr lang="en-US" sz="3200" b="1" dirty="0">
                <a:solidFill>
                  <a:schemeClr val="bg2">
                    <a:lumMod val="75000"/>
                  </a:schemeClr>
                </a:solidFill>
                <a:latin typeface="Poppins Light" charset="0"/>
                <a:ea typeface="Poppins Light" charset="0"/>
                <a:cs typeface="Poppins Light" charset="0"/>
              </a:rPr>
              <a:t>-&gt; Hierarchal Page table</a:t>
            </a:r>
          </a:p>
          <a:p>
            <a:r>
              <a:rPr lang="en-US" sz="3200" b="1" dirty="0">
                <a:solidFill>
                  <a:schemeClr val="bg2">
                    <a:lumMod val="75000"/>
                  </a:schemeClr>
                </a:solidFill>
                <a:latin typeface="Poppins Light" charset="0"/>
                <a:ea typeface="Poppins Light" charset="0"/>
                <a:cs typeface="Poppins Light" charset="0"/>
              </a:rPr>
              <a:t>     scanning</a:t>
            </a:r>
          </a:p>
        </p:txBody>
      </p:sp>
      <p:pic>
        <p:nvPicPr>
          <p:cNvPr id="30" name="Picture 29">
            <a:extLst>
              <a:ext uri="{FF2B5EF4-FFF2-40B4-BE49-F238E27FC236}">
                <a16:creationId xmlns:a16="http://schemas.microsoft.com/office/drawing/2014/main" id="{9B310325-EC51-079B-0F3F-90A682F46270}"/>
              </a:ext>
            </a:extLst>
          </p:cNvPr>
          <p:cNvPicPr>
            <a:picLocks noChangeAspect="1"/>
          </p:cNvPicPr>
          <p:nvPr/>
        </p:nvPicPr>
        <p:blipFill rotWithShape="1">
          <a:blip r:embed="rId7"/>
          <a:srcRect l="45695" t="16649" b="16514"/>
          <a:stretch/>
        </p:blipFill>
        <p:spPr>
          <a:xfrm>
            <a:off x="18312680" y="4825657"/>
            <a:ext cx="5904656" cy="2309689"/>
          </a:xfrm>
          <a:prstGeom prst="rect">
            <a:avLst/>
          </a:prstGeom>
        </p:spPr>
      </p:pic>
      <p:sp>
        <p:nvSpPr>
          <p:cNvPr id="32" name="TextBox 31">
            <a:extLst>
              <a:ext uri="{FF2B5EF4-FFF2-40B4-BE49-F238E27FC236}">
                <a16:creationId xmlns:a16="http://schemas.microsoft.com/office/drawing/2014/main" id="{B463DD04-DE73-501F-D0C7-F9676C263CFF}"/>
              </a:ext>
            </a:extLst>
          </p:cNvPr>
          <p:cNvSpPr txBox="1"/>
          <p:nvPr/>
        </p:nvSpPr>
        <p:spPr>
          <a:xfrm>
            <a:off x="6285089" y="4858514"/>
            <a:ext cx="13686029" cy="677108"/>
          </a:xfrm>
          <a:prstGeom prst="rect">
            <a:avLst/>
          </a:prstGeom>
          <a:noFill/>
        </p:spPr>
        <p:txBody>
          <a:bodyPr wrap="square" lIns="0" tIns="0" rIns="0" bIns="0" rtlCol="0">
            <a:spAutoFit/>
          </a:bodyPr>
          <a:lstStyle/>
          <a:p>
            <a:pPr>
              <a:lnSpc>
                <a:spcPct val="150000"/>
              </a:lnSpc>
            </a:pPr>
            <a:r>
              <a:rPr lang="en-US" sz="3200" b="1" dirty="0">
                <a:solidFill>
                  <a:schemeClr val="bg1"/>
                </a:solidFill>
                <a:latin typeface="Poppins Light" charset="0"/>
                <a:ea typeface="Poppins Light" charset="0"/>
                <a:cs typeface="Poppins Light" charset="0"/>
              </a:rPr>
              <a:t>Treat local and remote memory as separate NUMA nodes</a:t>
            </a:r>
          </a:p>
        </p:txBody>
      </p:sp>
      <p:sp>
        <p:nvSpPr>
          <p:cNvPr id="2" name="Rectangle 1">
            <a:extLst>
              <a:ext uri="{FF2B5EF4-FFF2-40B4-BE49-F238E27FC236}">
                <a16:creationId xmlns:a16="http://schemas.microsoft.com/office/drawing/2014/main" id="{7E75807E-A5D6-65AB-E888-EFAD1A8500C9}"/>
              </a:ext>
            </a:extLst>
          </p:cNvPr>
          <p:cNvSpPr/>
          <p:nvPr/>
        </p:nvSpPr>
        <p:spPr>
          <a:xfrm>
            <a:off x="19896856" y="4426757"/>
            <a:ext cx="1805533" cy="1855179"/>
          </a:xfrm>
          <a:prstGeom prst="rect">
            <a:avLst/>
          </a:prstGeom>
          <a:noFill/>
          <a:ln w="571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dirty="0">
                <a:solidFill>
                  <a:schemeClr val="bg2">
                    <a:lumMod val="10000"/>
                  </a:schemeClr>
                </a:solidFill>
              </a:rPr>
              <a:t>NUMA 0</a:t>
            </a:r>
            <a:endParaRPr lang="LID4096" sz="3200" dirty="0">
              <a:solidFill>
                <a:schemeClr val="bg2">
                  <a:lumMod val="10000"/>
                </a:schemeClr>
              </a:solidFill>
            </a:endParaRPr>
          </a:p>
        </p:txBody>
      </p:sp>
      <p:sp>
        <p:nvSpPr>
          <p:cNvPr id="37" name="Rectangle 36">
            <a:extLst>
              <a:ext uri="{FF2B5EF4-FFF2-40B4-BE49-F238E27FC236}">
                <a16:creationId xmlns:a16="http://schemas.microsoft.com/office/drawing/2014/main" id="{07E3B0CD-0DBD-F6A9-62BA-E17F445E410A}"/>
              </a:ext>
            </a:extLst>
          </p:cNvPr>
          <p:cNvSpPr/>
          <p:nvPr/>
        </p:nvSpPr>
        <p:spPr>
          <a:xfrm>
            <a:off x="21966357" y="4427516"/>
            <a:ext cx="1805533" cy="1855179"/>
          </a:xfrm>
          <a:prstGeom prst="rect">
            <a:avLst/>
          </a:prstGeom>
          <a:noFill/>
          <a:ln w="571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dirty="0">
                <a:solidFill>
                  <a:schemeClr val="bg2">
                    <a:lumMod val="10000"/>
                  </a:schemeClr>
                </a:solidFill>
              </a:rPr>
              <a:t>NUMA 1</a:t>
            </a:r>
            <a:endParaRPr lang="LID4096" sz="3200" dirty="0">
              <a:solidFill>
                <a:schemeClr val="bg2">
                  <a:lumMod val="10000"/>
                </a:schemeClr>
              </a:solidFill>
            </a:endParaRPr>
          </a:p>
        </p:txBody>
      </p:sp>
    </p:spTree>
    <p:extLst>
      <p:ext uri="{BB962C8B-B14F-4D97-AF65-F5344CB8AC3E}">
        <p14:creationId xmlns:p14="http://schemas.microsoft.com/office/powerpoint/2010/main" val="408790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5" grpId="0"/>
      <p:bldP spid="32" grpId="0"/>
      <p:bldP spid="2" grpId="0" animBg="1"/>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3E26F2A-6AC1-4D5A-B91C-3DD5F14DDA72}"/>
              </a:ext>
            </a:extLst>
          </p:cNvPr>
          <p:cNvSpPr txBox="1"/>
          <p:nvPr/>
        </p:nvSpPr>
        <p:spPr>
          <a:xfrm>
            <a:off x="1533152" y="1529408"/>
            <a:ext cx="19875872"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Adaptive Scanning</a:t>
            </a:r>
          </a:p>
        </p:txBody>
      </p:sp>
      <p:pic>
        <p:nvPicPr>
          <p:cNvPr id="6" name="Picture 5">
            <a:extLst>
              <a:ext uri="{FF2B5EF4-FFF2-40B4-BE49-F238E27FC236}">
                <a16:creationId xmlns:a16="http://schemas.microsoft.com/office/drawing/2014/main" id="{0401BC27-D652-F95B-30F8-5B2BAF34CB65}"/>
              </a:ext>
            </a:extLst>
          </p:cNvPr>
          <p:cNvPicPr>
            <a:picLocks noChangeAspect="1"/>
          </p:cNvPicPr>
          <p:nvPr/>
        </p:nvPicPr>
        <p:blipFill>
          <a:blip r:embed="rId3"/>
          <a:stretch>
            <a:fillRect/>
          </a:stretch>
        </p:blipFill>
        <p:spPr>
          <a:xfrm>
            <a:off x="2974976" y="5345832"/>
            <a:ext cx="17713968" cy="7002019"/>
          </a:xfrm>
          <a:prstGeom prst="rect">
            <a:avLst/>
          </a:prstGeom>
        </p:spPr>
      </p:pic>
      <p:sp>
        <p:nvSpPr>
          <p:cNvPr id="24" name="Arrow: Right 23">
            <a:extLst>
              <a:ext uri="{FF2B5EF4-FFF2-40B4-BE49-F238E27FC236}">
                <a16:creationId xmlns:a16="http://schemas.microsoft.com/office/drawing/2014/main" id="{718C0348-C25D-3CB7-9445-211B5C60EFE9}"/>
              </a:ext>
            </a:extLst>
          </p:cNvPr>
          <p:cNvSpPr/>
          <p:nvPr/>
        </p:nvSpPr>
        <p:spPr>
          <a:xfrm rot="8431760">
            <a:off x="6359352" y="5988992"/>
            <a:ext cx="978408" cy="484632"/>
          </a:xfrm>
          <a:prstGeom prst="rightArrow">
            <a:avLst>
              <a:gd name="adj1" fmla="val 44010"/>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7" name="Rectangle 22">
            <a:extLst>
              <a:ext uri="{FF2B5EF4-FFF2-40B4-BE49-F238E27FC236}">
                <a16:creationId xmlns:a16="http://schemas.microsoft.com/office/drawing/2014/main" id="{8CC2C489-83FA-36C4-17E7-FE6B0C18CA32}"/>
              </a:ext>
            </a:extLst>
          </p:cNvPr>
          <p:cNvSpPr>
            <a:spLocks noChangeArrowheads="1"/>
          </p:cNvSpPr>
          <p:nvPr/>
        </p:nvSpPr>
        <p:spPr bwMode="auto">
          <a:xfrm>
            <a:off x="1539143" y="3041576"/>
            <a:ext cx="22678193" cy="19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lang="en-US" altLang="en-US" sz="4400" dirty="0" err="1">
                <a:latin typeface="Poppins Medium" charset="0"/>
                <a:ea typeface="Poppins Medium" charset="0"/>
                <a:cs typeface="Poppins Medium" charset="0"/>
              </a:rPr>
              <a:t>HotBox</a:t>
            </a:r>
            <a:r>
              <a:rPr lang="en-US" altLang="en-US" sz="4400" dirty="0">
                <a:latin typeface="Poppins Medium" charset="0"/>
                <a:ea typeface="Poppins Medium" charset="0"/>
                <a:cs typeface="Poppins Medium" charset="0"/>
              </a:rPr>
              <a:t> utilizes a closed feedback loop for scanning local memory:</a:t>
            </a:r>
            <a:br>
              <a:rPr lang="en-US" altLang="en-US" sz="4400" dirty="0">
                <a:latin typeface="Poppins Medium" charset="0"/>
                <a:ea typeface="Poppins Medium" charset="0"/>
                <a:cs typeface="Poppins Medium" charset="0"/>
              </a:rPr>
            </a:br>
            <a:r>
              <a:rPr lang="en-US" altLang="en-US" sz="4400" dirty="0">
                <a:latin typeface="Poppins Medium" charset="0"/>
                <a:ea typeface="Poppins Medium" charset="0"/>
                <a:cs typeface="Poppins Medium" charset="0"/>
              </a:rPr>
              <a:t>Lowers unnecessary local memory high-frequency scanning overheads</a:t>
            </a:r>
          </a:p>
        </p:txBody>
      </p:sp>
    </p:spTree>
    <p:extLst>
      <p:ext uri="{BB962C8B-B14F-4D97-AF65-F5344CB8AC3E}">
        <p14:creationId xmlns:p14="http://schemas.microsoft.com/office/powerpoint/2010/main" val="3234495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3E26F2A-6AC1-4D5A-B91C-3DD5F14DDA72}"/>
              </a:ext>
            </a:extLst>
          </p:cNvPr>
          <p:cNvSpPr txBox="1"/>
          <p:nvPr/>
        </p:nvSpPr>
        <p:spPr>
          <a:xfrm>
            <a:off x="1533152" y="1529408"/>
            <a:ext cx="19875872"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Adaptive Scanning</a:t>
            </a:r>
          </a:p>
        </p:txBody>
      </p:sp>
      <p:pic>
        <p:nvPicPr>
          <p:cNvPr id="6" name="Picture 5">
            <a:extLst>
              <a:ext uri="{FF2B5EF4-FFF2-40B4-BE49-F238E27FC236}">
                <a16:creationId xmlns:a16="http://schemas.microsoft.com/office/drawing/2014/main" id="{0401BC27-D652-F95B-30F8-5B2BAF34CB65}"/>
              </a:ext>
            </a:extLst>
          </p:cNvPr>
          <p:cNvPicPr>
            <a:picLocks noChangeAspect="1"/>
          </p:cNvPicPr>
          <p:nvPr/>
        </p:nvPicPr>
        <p:blipFill>
          <a:blip r:embed="rId3"/>
          <a:stretch>
            <a:fillRect/>
          </a:stretch>
        </p:blipFill>
        <p:spPr>
          <a:xfrm>
            <a:off x="2974976" y="5345832"/>
            <a:ext cx="17713968" cy="7002019"/>
          </a:xfrm>
          <a:prstGeom prst="rect">
            <a:avLst/>
          </a:prstGeom>
        </p:spPr>
      </p:pic>
      <p:sp>
        <p:nvSpPr>
          <p:cNvPr id="24" name="Arrow: Right 23">
            <a:extLst>
              <a:ext uri="{FF2B5EF4-FFF2-40B4-BE49-F238E27FC236}">
                <a16:creationId xmlns:a16="http://schemas.microsoft.com/office/drawing/2014/main" id="{718C0348-C25D-3CB7-9445-211B5C60EFE9}"/>
              </a:ext>
            </a:extLst>
          </p:cNvPr>
          <p:cNvSpPr/>
          <p:nvPr/>
        </p:nvSpPr>
        <p:spPr>
          <a:xfrm rot="19800000">
            <a:off x="8071154" y="9800421"/>
            <a:ext cx="978408" cy="484632"/>
          </a:xfrm>
          <a:prstGeom prst="rightArrow">
            <a:avLst>
              <a:gd name="adj1" fmla="val 44010"/>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Rectangle 22">
            <a:extLst>
              <a:ext uri="{FF2B5EF4-FFF2-40B4-BE49-F238E27FC236}">
                <a16:creationId xmlns:a16="http://schemas.microsoft.com/office/drawing/2014/main" id="{87C7C867-CBFF-FBBC-29E6-7730AFD79D34}"/>
              </a:ext>
            </a:extLst>
          </p:cNvPr>
          <p:cNvSpPr>
            <a:spLocks noChangeArrowheads="1"/>
          </p:cNvSpPr>
          <p:nvPr/>
        </p:nvSpPr>
        <p:spPr bwMode="auto">
          <a:xfrm>
            <a:off x="1539143" y="3041576"/>
            <a:ext cx="22678193" cy="19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lang="en-US" altLang="en-US" sz="4400" dirty="0" err="1">
                <a:latin typeface="Poppins Medium" charset="0"/>
                <a:ea typeface="Poppins Medium" charset="0"/>
                <a:cs typeface="Poppins Medium" charset="0"/>
              </a:rPr>
              <a:t>HotBox</a:t>
            </a:r>
            <a:r>
              <a:rPr lang="en-US" altLang="en-US" sz="4400" dirty="0">
                <a:latin typeface="Poppins Medium" charset="0"/>
                <a:ea typeface="Poppins Medium" charset="0"/>
                <a:cs typeface="Poppins Medium" charset="0"/>
              </a:rPr>
              <a:t> utilizes a closed feedback loop for scanning local memory:</a:t>
            </a:r>
            <a:br>
              <a:rPr lang="en-US" altLang="en-US" sz="4400" dirty="0">
                <a:latin typeface="Poppins Medium" charset="0"/>
                <a:ea typeface="Poppins Medium" charset="0"/>
                <a:cs typeface="Poppins Medium" charset="0"/>
              </a:rPr>
            </a:br>
            <a:r>
              <a:rPr lang="en-US" altLang="en-US" sz="4400" dirty="0">
                <a:latin typeface="Poppins Medium" charset="0"/>
                <a:ea typeface="Poppins Medium" charset="0"/>
                <a:cs typeface="Poppins Medium" charset="0"/>
              </a:rPr>
              <a:t>Lowers unnecessary local memory high-frequency scanning overheads</a:t>
            </a:r>
          </a:p>
        </p:txBody>
      </p:sp>
    </p:spTree>
    <p:extLst>
      <p:ext uri="{BB962C8B-B14F-4D97-AF65-F5344CB8AC3E}">
        <p14:creationId xmlns:p14="http://schemas.microsoft.com/office/powerpoint/2010/main" val="3232699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3E26F2A-6AC1-4D5A-B91C-3DD5F14DDA72}"/>
              </a:ext>
            </a:extLst>
          </p:cNvPr>
          <p:cNvSpPr txBox="1"/>
          <p:nvPr/>
        </p:nvSpPr>
        <p:spPr>
          <a:xfrm>
            <a:off x="1533152" y="1529408"/>
            <a:ext cx="19875872"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Adaptive Scanning</a:t>
            </a:r>
          </a:p>
        </p:txBody>
      </p:sp>
      <p:pic>
        <p:nvPicPr>
          <p:cNvPr id="6" name="Picture 5">
            <a:extLst>
              <a:ext uri="{FF2B5EF4-FFF2-40B4-BE49-F238E27FC236}">
                <a16:creationId xmlns:a16="http://schemas.microsoft.com/office/drawing/2014/main" id="{0401BC27-D652-F95B-30F8-5B2BAF34CB65}"/>
              </a:ext>
            </a:extLst>
          </p:cNvPr>
          <p:cNvPicPr>
            <a:picLocks noChangeAspect="1"/>
          </p:cNvPicPr>
          <p:nvPr/>
        </p:nvPicPr>
        <p:blipFill>
          <a:blip r:embed="rId3"/>
          <a:stretch>
            <a:fillRect/>
          </a:stretch>
        </p:blipFill>
        <p:spPr>
          <a:xfrm>
            <a:off x="2974976" y="5345832"/>
            <a:ext cx="17713968" cy="7002019"/>
          </a:xfrm>
          <a:prstGeom prst="rect">
            <a:avLst/>
          </a:prstGeom>
        </p:spPr>
      </p:pic>
      <p:sp>
        <p:nvSpPr>
          <p:cNvPr id="24" name="Arrow: Right 23">
            <a:extLst>
              <a:ext uri="{FF2B5EF4-FFF2-40B4-BE49-F238E27FC236}">
                <a16:creationId xmlns:a16="http://schemas.microsoft.com/office/drawing/2014/main" id="{718C0348-C25D-3CB7-9445-211B5C60EFE9}"/>
              </a:ext>
            </a:extLst>
          </p:cNvPr>
          <p:cNvSpPr/>
          <p:nvPr/>
        </p:nvSpPr>
        <p:spPr>
          <a:xfrm rot="1800000">
            <a:off x="10776794" y="5916388"/>
            <a:ext cx="978408" cy="484632"/>
          </a:xfrm>
          <a:prstGeom prst="rightArrow">
            <a:avLst>
              <a:gd name="adj1" fmla="val 44010"/>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7" name="Arrow: Right 6">
            <a:extLst>
              <a:ext uri="{FF2B5EF4-FFF2-40B4-BE49-F238E27FC236}">
                <a16:creationId xmlns:a16="http://schemas.microsoft.com/office/drawing/2014/main" id="{EE7D1B91-D808-D531-1170-E2548DE1C7DF}"/>
              </a:ext>
            </a:extLst>
          </p:cNvPr>
          <p:cNvSpPr/>
          <p:nvPr/>
        </p:nvSpPr>
        <p:spPr>
          <a:xfrm rot="9000000">
            <a:off x="20410116" y="8604524"/>
            <a:ext cx="978408" cy="484632"/>
          </a:xfrm>
          <a:prstGeom prst="rightArrow">
            <a:avLst>
              <a:gd name="adj1" fmla="val 44010"/>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Rectangle 22">
            <a:extLst>
              <a:ext uri="{FF2B5EF4-FFF2-40B4-BE49-F238E27FC236}">
                <a16:creationId xmlns:a16="http://schemas.microsoft.com/office/drawing/2014/main" id="{7A8CEBAF-67CC-622B-A4A7-EA7AE2284AB9}"/>
              </a:ext>
            </a:extLst>
          </p:cNvPr>
          <p:cNvSpPr>
            <a:spLocks noChangeArrowheads="1"/>
          </p:cNvSpPr>
          <p:nvPr/>
        </p:nvSpPr>
        <p:spPr bwMode="auto">
          <a:xfrm>
            <a:off x="1539143" y="3041576"/>
            <a:ext cx="22678193" cy="19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lang="en-US" altLang="en-US" sz="4400" dirty="0" err="1">
                <a:latin typeface="Poppins Medium" charset="0"/>
                <a:ea typeface="Poppins Medium" charset="0"/>
                <a:cs typeface="Poppins Medium" charset="0"/>
              </a:rPr>
              <a:t>HotBox</a:t>
            </a:r>
            <a:r>
              <a:rPr lang="en-US" altLang="en-US" sz="4400" dirty="0">
                <a:latin typeface="Poppins Medium" charset="0"/>
                <a:ea typeface="Poppins Medium" charset="0"/>
                <a:cs typeface="Poppins Medium" charset="0"/>
              </a:rPr>
              <a:t> utilizes a closed feedback loop for scanning local memory:</a:t>
            </a:r>
            <a:br>
              <a:rPr lang="en-US" altLang="en-US" sz="4400" dirty="0">
                <a:latin typeface="Poppins Medium" charset="0"/>
                <a:ea typeface="Poppins Medium" charset="0"/>
                <a:cs typeface="Poppins Medium" charset="0"/>
              </a:rPr>
            </a:br>
            <a:r>
              <a:rPr lang="en-US" altLang="en-US" sz="4400" dirty="0">
                <a:latin typeface="Poppins Medium" charset="0"/>
                <a:ea typeface="Poppins Medium" charset="0"/>
                <a:cs typeface="Poppins Medium" charset="0"/>
              </a:rPr>
              <a:t>Lowers unnecessary local memory high-frequency scanning overheads</a:t>
            </a:r>
          </a:p>
        </p:txBody>
      </p:sp>
    </p:spTree>
    <p:extLst>
      <p:ext uri="{BB962C8B-B14F-4D97-AF65-F5344CB8AC3E}">
        <p14:creationId xmlns:p14="http://schemas.microsoft.com/office/powerpoint/2010/main" val="2940713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3E26F2A-6AC1-4D5A-B91C-3DD5F14DDA72}"/>
              </a:ext>
            </a:extLst>
          </p:cNvPr>
          <p:cNvSpPr txBox="1"/>
          <p:nvPr/>
        </p:nvSpPr>
        <p:spPr>
          <a:xfrm>
            <a:off x="1533152" y="1529408"/>
            <a:ext cx="19875872"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Adaptive Scanning</a:t>
            </a:r>
          </a:p>
        </p:txBody>
      </p:sp>
      <p:pic>
        <p:nvPicPr>
          <p:cNvPr id="6" name="Picture 5">
            <a:extLst>
              <a:ext uri="{FF2B5EF4-FFF2-40B4-BE49-F238E27FC236}">
                <a16:creationId xmlns:a16="http://schemas.microsoft.com/office/drawing/2014/main" id="{0401BC27-D652-F95B-30F8-5B2BAF34CB65}"/>
              </a:ext>
            </a:extLst>
          </p:cNvPr>
          <p:cNvPicPr>
            <a:picLocks noChangeAspect="1"/>
          </p:cNvPicPr>
          <p:nvPr/>
        </p:nvPicPr>
        <p:blipFill>
          <a:blip r:embed="rId3"/>
          <a:stretch>
            <a:fillRect/>
          </a:stretch>
        </p:blipFill>
        <p:spPr>
          <a:xfrm>
            <a:off x="2974976" y="5345832"/>
            <a:ext cx="17713968" cy="7002019"/>
          </a:xfrm>
          <a:prstGeom prst="rect">
            <a:avLst/>
          </a:prstGeom>
        </p:spPr>
      </p:pic>
      <p:sp>
        <p:nvSpPr>
          <p:cNvPr id="7" name="Arrow: Right 6">
            <a:extLst>
              <a:ext uri="{FF2B5EF4-FFF2-40B4-BE49-F238E27FC236}">
                <a16:creationId xmlns:a16="http://schemas.microsoft.com/office/drawing/2014/main" id="{EE7D1B91-D808-D531-1170-E2548DE1C7DF}"/>
              </a:ext>
            </a:extLst>
          </p:cNvPr>
          <p:cNvSpPr/>
          <p:nvPr/>
        </p:nvSpPr>
        <p:spPr>
          <a:xfrm rot="19800000">
            <a:off x="14191833" y="9302387"/>
            <a:ext cx="978408" cy="484632"/>
          </a:xfrm>
          <a:prstGeom prst="rightArrow">
            <a:avLst>
              <a:gd name="adj1" fmla="val 44010"/>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Rectangle 22">
            <a:extLst>
              <a:ext uri="{FF2B5EF4-FFF2-40B4-BE49-F238E27FC236}">
                <a16:creationId xmlns:a16="http://schemas.microsoft.com/office/drawing/2014/main" id="{454708A8-9783-DADF-A489-4A780D23CF1A}"/>
              </a:ext>
            </a:extLst>
          </p:cNvPr>
          <p:cNvSpPr>
            <a:spLocks noChangeArrowheads="1"/>
          </p:cNvSpPr>
          <p:nvPr/>
        </p:nvSpPr>
        <p:spPr bwMode="auto">
          <a:xfrm>
            <a:off x="1539143" y="3041576"/>
            <a:ext cx="22678193" cy="19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lang="en-US" altLang="en-US" sz="4400" dirty="0" err="1">
                <a:latin typeface="Poppins Medium" charset="0"/>
                <a:ea typeface="Poppins Medium" charset="0"/>
                <a:cs typeface="Poppins Medium" charset="0"/>
              </a:rPr>
              <a:t>HotBox</a:t>
            </a:r>
            <a:r>
              <a:rPr lang="en-US" altLang="en-US" sz="4400" dirty="0">
                <a:latin typeface="Poppins Medium" charset="0"/>
                <a:ea typeface="Poppins Medium" charset="0"/>
                <a:cs typeface="Poppins Medium" charset="0"/>
              </a:rPr>
              <a:t> utilizes a closed feedback loop for scanning local memory:</a:t>
            </a:r>
            <a:br>
              <a:rPr lang="en-US" altLang="en-US" sz="4400" dirty="0">
                <a:latin typeface="Poppins Medium" charset="0"/>
                <a:ea typeface="Poppins Medium" charset="0"/>
                <a:cs typeface="Poppins Medium" charset="0"/>
              </a:rPr>
            </a:br>
            <a:r>
              <a:rPr lang="en-US" altLang="en-US" sz="4400" dirty="0">
                <a:latin typeface="Poppins Medium" charset="0"/>
                <a:ea typeface="Poppins Medium" charset="0"/>
                <a:cs typeface="Poppins Medium" charset="0"/>
              </a:rPr>
              <a:t>Lowers unnecessary local memory high-frequency scanning overheads</a:t>
            </a:r>
          </a:p>
        </p:txBody>
      </p:sp>
    </p:spTree>
    <p:extLst>
      <p:ext uri="{BB962C8B-B14F-4D97-AF65-F5344CB8AC3E}">
        <p14:creationId xmlns:p14="http://schemas.microsoft.com/office/powerpoint/2010/main" val="643208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533152" y="1529408"/>
            <a:ext cx="21748080"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Increasing Memory Requirements</a:t>
            </a:r>
          </a:p>
        </p:txBody>
      </p:sp>
      <p:pic>
        <p:nvPicPr>
          <p:cNvPr id="6" name="Picture Placeholder 5">
            <a:extLst>
              <a:ext uri="{FF2B5EF4-FFF2-40B4-BE49-F238E27FC236}">
                <a16:creationId xmlns:a16="http://schemas.microsoft.com/office/drawing/2014/main" id="{6B21341E-8CDF-4A88-81CD-9E2DF74641AE}"/>
              </a:ext>
            </a:extLst>
          </p:cNvPr>
          <p:cNvPicPr>
            <a:picLocks noGrp="1" noChangeAspect="1"/>
          </p:cNvPicPr>
          <p:nvPr>
            <p:ph type="pic" sz="quarter" idx="10"/>
          </p:nvPr>
        </p:nvPicPr>
        <p:blipFill rotWithShape="1">
          <a:blip r:embed="rId3"/>
          <a:srcRect/>
          <a:stretch/>
        </p:blipFill>
        <p:spPr>
          <a:xfrm>
            <a:off x="4451141" y="3708120"/>
            <a:ext cx="14653627" cy="7254336"/>
          </a:xfrm>
          <a:noFill/>
        </p:spPr>
      </p:pic>
      <p:sp>
        <p:nvSpPr>
          <p:cNvPr id="16" name="Rectangle 22"/>
          <p:cNvSpPr>
            <a:spLocks noChangeArrowheads="1"/>
          </p:cNvSpPr>
          <p:nvPr/>
        </p:nvSpPr>
        <p:spPr bwMode="auto">
          <a:xfrm>
            <a:off x="3407024" y="10167897"/>
            <a:ext cx="17569952" cy="19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571500" marR="0" lvl="0" indent="-5715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4400" u="none" strike="noStrike" cap="none" normalizeH="0" baseline="0" dirty="0">
                <a:ln>
                  <a:noFill/>
                </a:ln>
                <a:effectLst/>
                <a:latin typeface="Poppins Medium" charset="0"/>
                <a:ea typeface="Poppins Medium" charset="0"/>
                <a:cs typeface="Poppins Medium" charset="0"/>
              </a:rPr>
              <a:t>Data center applications exhibit large </a:t>
            </a:r>
            <a:r>
              <a:rPr lang="en-US" altLang="en-US" sz="4400" dirty="0">
                <a:latin typeface="Poppins Medium" charset="0"/>
                <a:ea typeface="Poppins Medium" charset="0"/>
                <a:cs typeface="Poppins Medium" charset="0"/>
              </a:rPr>
              <a:t>memory footprint</a:t>
            </a:r>
          </a:p>
          <a:p>
            <a:pPr marL="571500" marR="0" lvl="0" indent="-5715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4400" u="none" strike="noStrike" cap="none" normalizeH="0" baseline="0" dirty="0">
                <a:ln>
                  <a:noFill/>
                </a:ln>
                <a:effectLst/>
                <a:latin typeface="Poppins Medium" charset="0"/>
                <a:ea typeface="Poppins Medium" charset="0"/>
                <a:cs typeface="Poppins Medium" charset="0"/>
              </a:rPr>
              <a:t>Overprovisioning memory</a:t>
            </a:r>
            <a:r>
              <a:rPr kumimoji="0" lang="en-US" altLang="en-US" sz="4400" u="none" strike="noStrike" cap="none" normalizeH="0" dirty="0">
                <a:ln>
                  <a:noFill/>
                </a:ln>
                <a:effectLst/>
                <a:latin typeface="Poppins Medium" charset="0"/>
                <a:ea typeface="Poppins Medium" charset="0"/>
                <a:cs typeface="Poppins Medium" charset="0"/>
              </a:rPr>
              <a:t> is common practice</a:t>
            </a:r>
            <a:endParaRPr kumimoji="0" lang="en-US" altLang="en-US" sz="2800" u="none" strike="noStrike" cap="none" normalizeH="0" baseline="0" dirty="0">
              <a:ln>
                <a:noFill/>
              </a:ln>
              <a:effectLst/>
              <a:latin typeface="Poppins Medium" charset="0"/>
              <a:ea typeface="Poppins Medium" charset="0"/>
              <a:cs typeface="Poppins Medium" charset="0"/>
            </a:endParaRPr>
          </a:p>
        </p:txBody>
      </p:sp>
      <p:sp>
        <p:nvSpPr>
          <p:cNvPr id="5" name="AutoShape 2" descr="Memcached Logo png transparent">
            <a:extLst>
              <a:ext uri="{FF2B5EF4-FFF2-40B4-BE49-F238E27FC236}">
                <a16:creationId xmlns:a16="http://schemas.microsoft.com/office/drawing/2014/main" id="{7E70662B-D63F-4730-9771-0B6367E8DF77}"/>
              </a:ext>
            </a:extLst>
          </p:cNvPr>
          <p:cNvSpPr>
            <a:spLocks noChangeAspect="1" noChangeArrowheads="1"/>
          </p:cNvSpPr>
          <p:nvPr/>
        </p:nvSpPr>
        <p:spPr bwMode="auto">
          <a:xfrm>
            <a:off x="16578982" y="79406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ID4096"/>
          </a:p>
        </p:txBody>
      </p:sp>
    </p:spTree>
    <p:extLst>
      <p:ext uri="{BB962C8B-B14F-4D97-AF65-F5344CB8AC3E}">
        <p14:creationId xmlns:p14="http://schemas.microsoft.com/office/powerpoint/2010/main" val="732993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874AC6-927A-D39F-43C3-D2ED47659C1D}"/>
              </a:ext>
            </a:extLst>
          </p:cNvPr>
          <p:cNvSpPr/>
          <p:nvPr/>
        </p:nvSpPr>
        <p:spPr>
          <a:xfrm>
            <a:off x="6190633" y="5201816"/>
            <a:ext cx="11401967" cy="4526709"/>
          </a:xfrm>
          <a:prstGeom prst="rect">
            <a:avLst/>
          </a:prstGeom>
          <a:solidFill>
            <a:schemeClr val="bg2"/>
          </a:solidFill>
          <a:ln w="38100">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4000" dirty="0">
                <a:solidFill>
                  <a:schemeClr val="bg2">
                    <a:lumMod val="10000"/>
                  </a:schemeClr>
                </a:solidFill>
              </a:rPr>
              <a:t>Linux Kernel</a:t>
            </a:r>
            <a:endParaRPr lang="LID4096" sz="4000" dirty="0">
              <a:solidFill>
                <a:schemeClr val="bg2">
                  <a:lumMod val="10000"/>
                </a:schemeClr>
              </a:solidFill>
            </a:endParaRPr>
          </a:p>
        </p:txBody>
      </p:sp>
      <p:sp>
        <p:nvSpPr>
          <p:cNvPr id="20" name="Rectangle 19">
            <a:extLst>
              <a:ext uri="{FF2B5EF4-FFF2-40B4-BE49-F238E27FC236}">
                <a16:creationId xmlns:a16="http://schemas.microsoft.com/office/drawing/2014/main" id="{01BC2F52-74B1-81C8-41FF-AA2BDF3C51ED}"/>
              </a:ext>
            </a:extLst>
          </p:cNvPr>
          <p:cNvSpPr/>
          <p:nvPr/>
        </p:nvSpPr>
        <p:spPr>
          <a:xfrm>
            <a:off x="12480032" y="5354216"/>
            <a:ext cx="4608512" cy="4230297"/>
          </a:xfrm>
          <a:prstGeom prst="rect">
            <a:avLst/>
          </a:prstGeom>
          <a:solidFill>
            <a:schemeClr val="bg1"/>
          </a:solidFill>
          <a:ln w="38100">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LID4096" sz="4000" dirty="0">
              <a:solidFill>
                <a:schemeClr val="bg2">
                  <a:lumMod val="10000"/>
                </a:schemeClr>
              </a:solidFill>
            </a:endParaRPr>
          </a:p>
        </p:txBody>
      </p:sp>
      <p:sp>
        <p:nvSpPr>
          <p:cNvPr id="18" name="TextBox 17">
            <a:extLst>
              <a:ext uri="{FF2B5EF4-FFF2-40B4-BE49-F238E27FC236}">
                <a16:creationId xmlns:a16="http://schemas.microsoft.com/office/drawing/2014/main" id="{83E26F2A-6AC1-4D5A-B91C-3DD5F14DDA72}"/>
              </a:ext>
            </a:extLst>
          </p:cNvPr>
          <p:cNvSpPr txBox="1"/>
          <p:nvPr/>
        </p:nvSpPr>
        <p:spPr>
          <a:xfrm>
            <a:off x="1533152" y="1529408"/>
            <a:ext cx="19875872"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Migration Utility Inspection</a:t>
            </a:r>
          </a:p>
        </p:txBody>
      </p:sp>
      <p:sp>
        <p:nvSpPr>
          <p:cNvPr id="33" name="Rectangle 22">
            <a:extLst>
              <a:ext uri="{FF2B5EF4-FFF2-40B4-BE49-F238E27FC236}">
                <a16:creationId xmlns:a16="http://schemas.microsoft.com/office/drawing/2014/main" id="{434283D1-3CD1-5A62-B767-556ECC738CF9}"/>
              </a:ext>
            </a:extLst>
          </p:cNvPr>
          <p:cNvSpPr>
            <a:spLocks noChangeArrowheads="1"/>
          </p:cNvSpPr>
          <p:nvPr/>
        </p:nvSpPr>
        <p:spPr bwMode="auto">
          <a:xfrm>
            <a:off x="1539143" y="3041576"/>
            <a:ext cx="22678193" cy="19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lang="en-US" altLang="en-US" sz="4400" dirty="0">
                <a:latin typeface="Poppins Medium" charset="0"/>
                <a:ea typeface="Poppins Medium" charset="0"/>
                <a:cs typeface="Poppins Medium" charset="0"/>
              </a:rPr>
              <a:t>Lowering remote memory scanning overheads and reduce thrashing:</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Avoid scanning and migrating pages when the operation’s utility is low:</a:t>
            </a:r>
          </a:p>
        </p:txBody>
      </p:sp>
      <p:sp>
        <p:nvSpPr>
          <p:cNvPr id="2" name="Rectangle 1">
            <a:extLst>
              <a:ext uri="{FF2B5EF4-FFF2-40B4-BE49-F238E27FC236}">
                <a16:creationId xmlns:a16="http://schemas.microsoft.com/office/drawing/2014/main" id="{43383AE7-9B51-E308-72E8-D983044F13C2}"/>
              </a:ext>
            </a:extLst>
          </p:cNvPr>
          <p:cNvSpPr/>
          <p:nvPr/>
        </p:nvSpPr>
        <p:spPr>
          <a:xfrm>
            <a:off x="7367464" y="5849888"/>
            <a:ext cx="3744416"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HotBox</a:t>
            </a:r>
            <a:r>
              <a:rPr lang="en-US" dirty="0"/>
              <a:t> Utility Monitor</a:t>
            </a:r>
            <a:endParaRPr lang="LID4096" dirty="0"/>
          </a:p>
        </p:txBody>
      </p:sp>
      <p:sp>
        <p:nvSpPr>
          <p:cNvPr id="10" name="Rectangle 9">
            <a:extLst>
              <a:ext uri="{FF2B5EF4-FFF2-40B4-BE49-F238E27FC236}">
                <a16:creationId xmlns:a16="http://schemas.microsoft.com/office/drawing/2014/main" id="{A1511306-EA27-6772-0BE3-FC6BAA4FEC5A}"/>
              </a:ext>
            </a:extLst>
          </p:cNvPr>
          <p:cNvSpPr/>
          <p:nvPr/>
        </p:nvSpPr>
        <p:spPr>
          <a:xfrm>
            <a:off x="12912080" y="7712305"/>
            <a:ext cx="3744416"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HotBox</a:t>
            </a:r>
            <a:r>
              <a:rPr lang="en-US" dirty="0"/>
              <a:t> Migration Mechanism</a:t>
            </a:r>
            <a:endParaRPr lang="LID4096" dirty="0"/>
          </a:p>
        </p:txBody>
      </p:sp>
      <p:cxnSp>
        <p:nvCxnSpPr>
          <p:cNvPr id="13" name="Straight Connector 12">
            <a:extLst>
              <a:ext uri="{FF2B5EF4-FFF2-40B4-BE49-F238E27FC236}">
                <a16:creationId xmlns:a16="http://schemas.microsoft.com/office/drawing/2014/main" id="{6E9DC6A9-38AD-0632-4A4A-BA7E5AD50CDA}"/>
              </a:ext>
            </a:extLst>
          </p:cNvPr>
          <p:cNvCxnSpPr>
            <a:cxnSpLocks/>
          </p:cNvCxnSpPr>
          <p:nvPr/>
        </p:nvCxnSpPr>
        <p:spPr>
          <a:xfrm>
            <a:off x="6071320" y="10088569"/>
            <a:ext cx="11737304"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026" name="Picture 2" descr="Cpu - Free computer icons">
            <a:extLst>
              <a:ext uri="{FF2B5EF4-FFF2-40B4-BE49-F238E27FC236}">
                <a16:creationId xmlns:a16="http://schemas.microsoft.com/office/drawing/2014/main" id="{A517FE15-AD35-1247-8778-AFBD20D84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02953" y="10301536"/>
            <a:ext cx="2040927" cy="204092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C651D545-4091-01C8-8BD8-A4436D9E6ECB}"/>
              </a:ext>
            </a:extLst>
          </p:cNvPr>
          <p:cNvSpPr/>
          <p:nvPr/>
        </p:nvSpPr>
        <p:spPr>
          <a:xfrm>
            <a:off x="12912080" y="5624073"/>
            <a:ext cx="3744416"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HotBox</a:t>
            </a:r>
            <a:r>
              <a:rPr lang="en-US" dirty="0"/>
              <a:t> Scanning Mechanism</a:t>
            </a:r>
            <a:endParaRPr lang="LID4096" dirty="0"/>
          </a:p>
        </p:txBody>
      </p:sp>
      <p:cxnSp>
        <p:nvCxnSpPr>
          <p:cNvPr id="16" name="Straight Connector 15">
            <a:extLst>
              <a:ext uri="{FF2B5EF4-FFF2-40B4-BE49-F238E27FC236}">
                <a16:creationId xmlns:a16="http://schemas.microsoft.com/office/drawing/2014/main" id="{B27EBB07-A2F1-4A1F-115E-08A65309FC9A}"/>
              </a:ext>
            </a:extLst>
          </p:cNvPr>
          <p:cNvCxnSpPr>
            <a:cxnSpLocks/>
          </p:cNvCxnSpPr>
          <p:nvPr/>
        </p:nvCxnSpPr>
        <p:spPr>
          <a:xfrm flipH="1" flipV="1">
            <a:off x="13526889" y="10301536"/>
            <a:ext cx="648072" cy="1020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65F3CF7-898C-04CF-A2CE-D4BBA50E8B1D}"/>
              </a:ext>
            </a:extLst>
          </p:cNvPr>
          <p:cNvCxnSpPr>
            <a:cxnSpLocks/>
          </p:cNvCxnSpPr>
          <p:nvPr/>
        </p:nvCxnSpPr>
        <p:spPr>
          <a:xfrm flipH="1">
            <a:off x="13510326" y="11384713"/>
            <a:ext cx="664635" cy="1593965"/>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429A641C-180A-F044-E0B3-A614FB999272}"/>
              </a:ext>
            </a:extLst>
          </p:cNvPr>
          <p:cNvSpPr/>
          <p:nvPr/>
        </p:nvSpPr>
        <p:spPr>
          <a:xfrm>
            <a:off x="7439472" y="10225337"/>
            <a:ext cx="6087417" cy="2753341"/>
          </a:xfrm>
          <a:prstGeom prst="rect">
            <a:avLst/>
          </a:prstGeom>
          <a:solidFill>
            <a:schemeClr val="bg2"/>
          </a:solidFill>
          <a:ln w="38100">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4000" dirty="0">
                <a:solidFill>
                  <a:schemeClr val="bg2">
                    <a:lumMod val="10000"/>
                  </a:schemeClr>
                </a:solidFill>
              </a:rPr>
              <a:t>PMU</a:t>
            </a:r>
          </a:p>
          <a:p>
            <a:endParaRPr lang="LID4096" sz="4000" dirty="0">
              <a:solidFill>
                <a:schemeClr val="bg2">
                  <a:lumMod val="10000"/>
                </a:schemeClr>
              </a:solidFill>
            </a:endParaRPr>
          </a:p>
        </p:txBody>
      </p:sp>
      <p:sp>
        <p:nvSpPr>
          <p:cNvPr id="30" name="Rectangle 29">
            <a:extLst>
              <a:ext uri="{FF2B5EF4-FFF2-40B4-BE49-F238E27FC236}">
                <a16:creationId xmlns:a16="http://schemas.microsoft.com/office/drawing/2014/main" id="{96DFFC84-0277-5B78-B3C6-FBF7E1080271}"/>
              </a:ext>
            </a:extLst>
          </p:cNvPr>
          <p:cNvSpPr/>
          <p:nvPr/>
        </p:nvSpPr>
        <p:spPr>
          <a:xfrm>
            <a:off x="7566925" y="10929551"/>
            <a:ext cx="5815948" cy="837536"/>
          </a:xfrm>
          <a:prstGeom prst="rect">
            <a:avLst/>
          </a:prstGeom>
          <a:solidFill>
            <a:schemeClr val="bg1"/>
          </a:solidFill>
          <a:ln w="38100">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4000" dirty="0">
                <a:solidFill>
                  <a:schemeClr val="bg2">
                    <a:lumMod val="10000"/>
                  </a:schemeClr>
                </a:solidFill>
              </a:rPr>
              <a:t>LLC misses to local mem</a:t>
            </a:r>
            <a:endParaRPr lang="LID4096" sz="4000" dirty="0">
              <a:solidFill>
                <a:schemeClr val="bg2">
                  <a:lumMod val="10000"/>
                </a:schemeClr>
              </a:solidFill>
            </a:endParaRPr>
          </a:p>
        </p:txBody>
      </p:sp>
      <p:sp>
        <p:nvSpPr>
          <p:cNvPr id="34" name="Rectangle 33">
            <a:extLst>
              <a:ext uri="{FF2B5EF4-FFF2-40B4-BE49-F238E27FC236}">
                <a16:creationId xmlns:a16="http://schemas.microsoft.com/office/drawing/2014/main" id="{C5792BE7-C741-50F3-FE9E-7D067014EC48}"/>
              </a:ext>
            </a:extLst>
          </p:cNvPr>
          <p:cNvSpPr/>
          <p:nvPr/>
        </p:nvSpPr>
        <p:spPr>
          <a:xfrm>
            <a:off x="7566925" y="11903854"/>
            <a:ext cx="5815948" cy="837536"/>
          </a:xfrm>
          <a:prstGeom prst="rect">
            <a:avLst/>
          </a:prstGeom>
          <a:solidFill>
            <a:schemeClr val="bg1"/>
          </a:solidFill>
          <a:ln w="38100">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4000" dirty="0">
                <a:solidFill>
                  <a:schemeClr val="bg2">
                    <a:lumMod val="10000"/>
                  </a:schemeClr>
                </a:solidFill>
              </a:rPr>
              <a:t>LLC misses to remote mem</a:t>
            </a:r>
            <a:endParaRPr lang="LID4096" sz="4000" dirty="0">
              <a:solidFill>
                <a:schemeClr val="bg2">
                  <a:lumMod val="10000"/>
                </a:schemeClr>
              </a:solidFill>
            </a:endParaRPr>
          </a:p>
        </p:txBody>
      </p:sp>
      <p:cxnSp>
        <p:nvCxnSpPr>
          <p:cNvPr id="36" name="Straight Connector 35">
            <a:extLst>
              <a:ext uri="{FF2B5EF4-FFF2-40B4-BE49-F238E27FC236}">
                <a16:creationId xmlns:a16="http://schemas.microsoft.com/office/drawing/2014/main" id="{342168C7-B1DC-4B5A-04D6-01141BE3AC19}"/>
              </a:ext>
            </a:extLst>
          </p:cNvPr>
          <p:cNvCxnSpPr>
            <a:stCxn id="30" idx="1"/>
            <a:endCxn id="2" idx="1"/>
          </p:cNvCxnSpPr>
          <p:nvPr/>
        </p:nvCxnSpPr>
        <p:spPr>
          <a:xfrm rot="10800000">
            <a:off x="7367465" y="6677981"/>
            <a:ext cx="199461" cy="4670339"/>
          </a:xfrm>
          <a:prstGeom prst="bentConnector3">
            <a:avLst>
              <a:gd name="adj1" fmla="val 1189694"/>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5">
            <a:extLst>
              <a:ext uri="{FF2B5EF4-FFF2-40B4-BE49-F238E27FC236}">
                <a16:creationId xmlns:a16="http://schemas.microsoft.com/office/drawing/2014/main" id="{15AE54D4-6E62-7BA3-987D-26F5CB3F1A92}"/>
              </a:ext>
            </a:extLst>
          </p:cNvPr>
          <p:cNvCxnSpPr>
            <a:cxnSpLocks/>
            <a:stCxn id="34" idx="1"/>
            <a:endCxn id="2" idx="1"/>
          </p:cNvCxnSpPr>
          <p:nvPr/>
        </p:nvCxnSpPr>
        <p:spPr>
          <a:xfrm rot="10800000">
            <a:off x="7367465" y="6677980"/>
            <a:ext cx="199461" cy="5644642"/>
          </a:xfrm>
          <a:prstGeom prst="bentConnector3">
            <a:avLst>
              <a:gd name="adj1" fmla="val 1895539"/>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26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874AC6-927A-D39F-43C3-D2ED47659C1D}"/>
              </a:ext>
            </a:extLst>
          </p:cNvPr>
          <p:cNvSpPr/>
          <p:nvPr/>
        </p:nvSpPr>
        <p:spPr>
          <a:xfrm>
            <a:off x="6190633" y="5201816"/>
            <a:ext cx="11401967" cy="4526709"/>
          </a:xfrm>
          <a:prstGeom prst="rect">
            <a:avLst/>
          </a:prstGeom>
          <a:solidFill>
            <a:schemeClr val="bg2"/>
          </a:solidFill>
          <a:ln w="38100">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4000" dirty="0">
                <a:solidFill>
                  <a:schemeClr val="bg2">
                    <a:lumMod val="10000"/>
                  </a:schemeClr>
                </a:solidFill>
              </a:rPr>
              <a:t>Linux Kernel</a:t>
            </a:r>
            <a:endParaRPr lang="LID4096" sz="4000" dirty="0">
              <a:solidFill>
                <a:schemeClr val="bg2">
                  <a:lumMod val="10000"/>
                </a:schemeClr>
              </a:solidFill>
            </a:endParaRPr>
          </a:p>
        </p:txBody>
      </p:sp>
      <p:sp>
        <p:nvSpPr>
          <p:cNvPr id="20" name="Rectangle 19">
            <a:extLst>
              <a:ext uri="{FF2B5EF4-FFF2-40B4-BE49-F238E27FC236}">
                <a16:creationId xmlns:a16="http://schemas.microsoft.com/office/drawing/2014/main" id="{01BC2F52-74B1-81C8-41FF-AA2BDF3C51ED}"/>
              </a:ext>
            </a:extLst>
          </p:cNvPr>
          <p:cNvSpPr/>
          <p:nvPr/>
        </p:nvSpPr>
        <p:spPr>
          <a:xfrm>
            <a:off x="12480032" y="5354216"/>
            <a:ext cx="4608512" cy="4230297"/>
          </a:xfrm>
          <a:prstGeom prst="rect">
            <a:avLst/>
          </a:prstGeom>
          <a:solidFill>
            <a:schemeClr val="accent3"/>
          </a:solidFill>
          <a:ln w="38100">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LID4096" sz="4000" dirty="0">
              <a:solidFill>
                <a:schemeClr val="bg2">
                  <a:lumMod val="10000"/>
                </a:schemeClr>
              </a:solidFill>
            </a:endParaRPr>
          </a:p>
        </p:txBody>
      </p:sp>
      <p:sp>
        <p:nvSpPr>
          <p:cNvPr id="33" name="Rectangle 22">
            <a:extLst>
              <a:ext uri="{FF2B5EF4-FFF2-40B4-BE49-F238E27FC236}">
                <a16:creationId xmlns:a16="http://schemas.microsoft.com/office/drawing/2014/main" id="{434283D1-3CD1-5A62-B767-556ECC738CF9}"/>
              </a:ext>
            </a:extLst>
          </p:cNvPr>
          <p:cNvSpPr>
            <a:spLocks noChangeArrowheads="1"/>
          </p:cNvSpPr>
          <p:nvPr/>
        </p:nvSpPr>
        <p:spPr bwMode="auto">
          <a:xfrm>
            <a:off x="1539143" y="3041576"/>
            <a:ext cx="22678193" cy="19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lang="en-US" altLang="en-US" sz="4400" dirty="0">
                <a:latin typeface="Poppins Medium" charset="0"/>
                <a:ea typeface="Poppins Medium" charset="0"/>
                <a:cs typeface="Poppins Medium" charset="0"/>
              </a:rPr>
              <a:t>Lowering remote memory scanning overheads and reduce thrashing:</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Avoid scanning and migrating pages when the operation’s utility is low:</a:t>
            </a:r>
          </a:p>
        </p:txBody>
      </p:sp>
      <p:sp>
        <p:nvSpPr>
          <p:cNvPr id="2" name="Rectangle 1">
            <a:extLst>
              <a:ext uri="{FF2B5EF4-FFF2-40B4-BE49-F238E27FC236}">
                <a16:creationId xmlns:a16="http://schemas.microsoft.com/office/drawing/2014/main" id="{43383AE7-9B51-E308-72E8-D983044F13C2}"/>
              </a:ext>
            </a:extLst>
          </p:cNvPr>
          <p:cNvSpPr/>
          <p:nvPr/>
        </p:nvSpPr>
        <p:spPr>
          <a:xfrm>
            <a:off x="7367464" y="5849888"/>
            <a:ext cx="3744416"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HotBox</a:t>
            </a:r>
            <a:r>
              <a:rPr lang="en-US" dirty="0"/>
              <a:t> Utility Monitor</a:t>
            </a:r>
            <a:endParaRPr lang="LID4096" dirty="0"/>
          </a:p>
        </p:txBody>
      </p:sp>
      <p:sp>
        <p:nvSpPr>
          <p:cNvPr id="10" name="Rectangle 9">
            <a:extLst>
              <a:ext uri="{FF2B5EF4-FFF2-40B4-BE49-F238E27FC236}">
                <a16:creationId xmlns:a16="http://schemas.microsoft.com/office/drawing/2014/main" id="{A1511306-EA27-6772-0BE3-FC6BAA4FEC5A}"/>
              </a:ext>
            </a:extLst>
          </p:cNvPr>
          <p:cNvSpPr/>
          <p:nvPr/>
        </p:nvSpPr>
        <p:spPr>
          <a:xfrm>
            <a:off x="12912080" y="7712305"/>
            <a:ext cx="3744416"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HotBox</a:t>
            </a:r>
            <a:r>
              <a:rPr lang="en-US" dirty="0"/>
              <a:t> Migration Mechanism</a:t>
            </a:r>
            <a:endParaRPr lang="LID4096" dirty="0"/>
          </a:p>
        </p:txBody>
      </p:sp>
      <p:cxnSp>
        <p:nvCxnSpPr>
          <p:cNvPr id="13" name="Straight Connector 12">
            <a:extLst>
              <a:ext uri="{FF2B5EF4-FFF2-40B4-BE49-F238E27FC236}">
                <a16:creationId xmlns:a16="http://schemas.microsoft.com/office/drawing/2014/main" id="{6E9DC6A9-38AD-0632-4A4A-BA7E5AD50CDA}"/>
              </a:ext>
            </a:extLst>
          </p:cNvPr>
          <p:cNvCxnSpPr>
            <a:cxnSpLocks/>
          </p:cNvCxnSpPr>
          <p:nvPr/>
        </p:nvCxnSpPr>
        <p:spPr>
          <a:xfrm>
            <a:off x="6071320" y="10088569"/>
            <a:ext cx="11737304"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026" name="Picture 2" descr="Cpu - Free computer icons">
            <a:extLst>
              <a:ext uri="{FF2B5EF4-FFF2-40B4-BE49-F238E27FC236}">
                <a16:creationId xmlns:a16="http://schemas.microsoft.com/office/drawing/2014/main" id="{A517FE15-AD35-1247-8778-AFBD20D84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02953" y="10301536"/>
            <a:ext cx="2040927" cy="204092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C651D545-4091-01C8-8BD8-A4436D9E6ECB}"/>
              </a:ext>
            </a:extLst>
          </p:cNvPr>
          <p:cNvSpPr/>
          <p:nvPr/>
        </p:nvSpPr>
        <p:spPr>
          <a:xfrm>
            <a:off x="12912080" y="5624073"/>
            <a:ext cx="3744416"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HotBox</a:t>
            </a:r>
            <a:r>
              <a:rPr lang="en-US" dirty="0"/>
              <a:t> Scanning Mechanism</a:t>
            </a:r>
            <a:endParaRPr lang="LID4096" dirty="0"/>
          </a:p>
        </p:txBody>
      </p:sp>
      <p:cxnSp>
        <p:nvCxnSpPr>
          <p:cNvPr id="16" name="Straight Connector 15">
            <a:extLst>
              <a:ext uri="{FF2B5EF4-FFF2-40B4-BE49-F238E27FC236}">
                <a16:creationId xmlns:a16="http://schemas.microsoft.com/office/drawing/2014/main" id="{B27EBB07-A2F1-4A1F-115E-08A65309FC9A}"/>
              </a:ext>
            </a:extLst>
          </p:cNvPr>
          <p:cNvCxnSpPr>
            <a:cxnSpLocks/>
          </p:cNvCxnSpPr>
          <p:nvPr/>
        </p:nvCxnSpPr>
        <p:spPr>
          <a:xfrm flipH="1" flipV="1">
            <a:off x="13526889" y="10301536"/>
            <a:ext cx="648072" cy="1020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65F3CF7-898C-04CF-A2CE-D4BBA50E8B1D}"/>
              </a:ext>
            </a:extLst>
          </p:cNvPr>
          <p:cNvCxnSpPr>
            <a:cxnSpLocks/>
          </p:cNvCxnSpPr>
          <p:nvPr/>
        </p:nvCxnSpPr>
        <p:spPr>
          <a:xfrm flipH="1">
            <a:off x="13510326" y="11384713"/>
            <a:ext cx="664635" cy="1593965"/>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429A641C-180A-F044-E0B3-A614FB999272}"/>
              </a:ext>
            </a:extLst>
          </p:cNvPr>
          <p:cNvSpPr/>
          <p:nvPr/>
        </p:nvSpPr>
        <p:spPr>
          <a:xfrm>
            <a:off x="7439472" y="10225337"/>
            <a:ext cx="6087417" cy="2753341"/>
          </a:xfrm>
          <a:prstGeom prst="rect">
            <a:avLst/>
          </a:prstGeom>
          <a:solidFill>
            <a:schemeClr val="bg2"/>
          </a:solidFill>
          <a:ln w="38100">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4000" dirty="0">
                <a:solidFill>
                  <a:schemeClr val="bg2">
                    <a:lumMod val="10000"/>
                  </a:schemeClr>
                </a:solidFill>
              </a:rPr>
              <a:t>PMU</a:t>
            </a:r>
          </a:p>
          <a:p>
            <a:endParaRPr lang="LID4096" sz="4000" dirty="0">
              <a:solidFill>
                <a:schemeClr val="bg2">
                  <a:lumMod val="10000"/>
                </a:schemeClr>
              </a:solidFill>
            </a:endParaRPr>
          </a:p>
        </p:txBody>
      </p:sp>
      <p:sp>
        <p:nvSpPr>
          <p:cNvPr id="30" name="Rectangle 29">
            <a:extLst>
              <a:ext uri="{FF2B5EF4-FFF2-40B4-BE49-F238E27FC236}">
                <a16:creationId xmlns:a16="http://schemas.microsoft.com/office/drawing/2014/main" id="{96DFFC84-0277-5B78-B3C6-FBF7E1080271}"/>
              </a:ext>
            </a:extLst>
          </p:cNvPr>
          <p:cNvSpPr/>
          <p:nvPr/>
        </p:nvSpPr>
        <p:spPr>
          <a:xfrm>
            <a:off x="7566925" y="10929551"/>
            <a:ext cx="5815948" cy="837536"/>
          </a:xfrm>
          <a:prstGeom prst="rect">
            <a:avLst/>
          </a:prstGeom>
          <a:solidFill>
            <a:schemeClr val="bg1"/>
          </a:solidFill>
          <a:ln w="38100">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4000" dirty="0">
                <a:solidFill>
                  <a:schemeClr val="bg2">
                    <a:lumMod val="10000"/>
                  </a:schemeClr>
                </a:solidFill>
              </a:rPr>
              <a:t>LLC misses to local mem</a:t>
            </a:r>
            <a:endParaRPr lang="LID4096" sz="4000" dirty="0">
              <a:solidFill>
                <a:schemeClr val="bg2">
                  <a:lumMod val="10000"/>
                </a:schemeClr>
              </a:solidFill>
            </a:endParaRPr>
          </a:p>
        </p:txBody>
      </p:sp>
      <p:sp>
        <p:nvSpPr>
          <p:cNvPr id="34" name="Rectangle 33">
            <a:extLst>
              <a:ext uri="{FF2B5EF4-FFF2-40B4-BE49-F238E27FC236}">
                <a16:creationId xmlns:a16="http://schemas.microsoft.com/office/drawing/2014/main" id="{C5792BE7-C741-50F3-FE9E-7D067014EC48}"/>
              </a:ext>
            </a:extLst>
          </p:cNvPr>
          <p:cNvSpPr/>
          <p:nvPr/>
        </p:nvSpPr>
        <p:spPr>
          <a:xfrm>
            <a:off x="7566925" y="11903854"/>
            <a:ext cx="5815948" cy="837536"/>
          </a:xfrm>
          <a:prstGeom prst="rect">
            <a:avLst/>
          </a:prstGeom>
          <a:solidFill>
            <a:schemeClr val="bg1"/>
          </a:solidFill>
          <a:ln w="38100">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4000" dirty="0">
                <a:solidFill>
                  <a:schemeClr val="bg2">
                    <a:lumMod val="10000"/>
                  </a:schemeClr>
                </a:solidFill>
              </a:rPr>
              <a:t>LLC misses to remote mem</a:t>
            </a:r>
            <a:endParaRPr lang="LID4096" sz="4000" dirty="0">
              <a:solidFill>
                <a:schemeClr val="bg2">
                  <a:lumMod val="10000"/>
                </a:schemeClr>
              </a:solidFill>
            </a:endParaRPr>
          </a:p>
        </p:txBody>
      </p:sp>
      <p:cxnSp>
        <p:nvCxnSpPr>
          <p:cNvPr id="36" name="Straight Connector 35">
            <a:extLst>
              <a:ext uri="{FF2B5EF4-FFF2-40B4-BE49-F238E27FC236}">
                <a16:creationId xmlns:a16="http://schemas.microsoft.com/office/drawing/2014/main" id="{342168C7-B1DC-4B5A-04D6-01141BE3AC19}"/>
              </a:ext>
            </a:extLst>
          </p:cNvPr>
          <p:cNvCxnSpPr>
            <a:stCxn id="30" idx="1"/>
            <a:endCxn id="2" idx="1"/>
          </p:cNvCxnSpPr>
          <p:nvPr/>
        </p:nvCxnSpPr>
        <p:spPr>
          <a:xfrm rot="10800000">
            <a:off x="7367465" y="6677981"/>
            <a:ext cx="199461" cy="4670339"/>
          </a:xfrm>
          <a:prstGeom prst="bentConnector3">
            <a:avLst>
              <a:gd name="adj1" fmla="val 1189694"/>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5">
            <a:extLst>
              <a:ext uri="{FF2B5EF4-FFF2-40B4-BE49-F238E27FC236}">
                <a16:creationId xmlns:a16="http://schemas.microsoft.com/office/drawing/2014/main" id="{15AE54D4-6E62-7BA3-987D-26F5CB3F1A92}"/>
              </a:ext>
            </a:extLst>
          </p:cNvPr>
          <p:cNvCxnSpPr>
            <a:cxnSpLocks/>
            <a:stCxn id="34" idx="1"/>
            <a:endCxn id="2" idx="1"/>
          </p:cNvCxnSpPr>
          <p:nvPr/>
        </p:nvCxnSpPr>
        <p:spPr>
          <a:xfrm rot="10800000">
            <a:off x="7367465" y="6677980"/>
            <a:ext cx="199461" cy="5644642"/>
          </a:xfrm>
          <a:prstGeom prst="bentConnector3">
            <a:avLst>
              <a:gd name="adj1" fmla="val 1895539"/>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4D8317B-B6E9-09A9-D1D6-5ED487B88756}"/>
                  </a:ext>
                </a:extLst>
              </p:cNvPr>
              <p:cNvSpPr txBox="1"/>
              <p:nvPr/>
            </p:nvSpPr>
            <p:spPr>
              <a:xfrm>
                <a:off x="24994640" y="9795163"/>
                <a:ext cx="5881690" cy="107721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800" b="0" i="1" smtClean="0">
                          <a:solidFill>
                            <a:schemeClr val="bg2">
                              <a:lumMod val="10000"/>
                            </a:schemeClr>
                          </a:solidFill>
                          <a:latin typeface="Cambria Math" panose="02040503050406030204" pitchFamily="18" charset="0"/>
                        </a:rPr>
                        <m:t>𝑎𝑣𝑔</m:t>
                      </m:r>
                      <m:d>
                        <m:dPr>
                          <m:ctrlPr>
                            <a:rPr lang="en-US" sz="2800" b="0" i="1" smtClean="0">
                              <a:solidFill>
                                <a:schemeClr val="bg2">
                                  <a:lumMod val="10000"/>
                                </a:schemeClr>
                              </a:solidFill>
                              <a:latin typeface="Cambria Math" panose="02040503050406030204" pitchFamily="18" charset="0"/>
                            </a:rPr>
                          </m:ctrlPr>
                        </m:dPr>
                        <m:e>
                          <m:f>
                            <m:fPr>
                              <m:ctrlPr>
                                <a:rPr lang="en-US" sz="2800" i="1" smtClean="0">
                                  <a:solidFill>
                                    <a:schemeClr val="bg2">
                                      <a:lumMod val="10000"/>
                                    </a:schemeClr>
                                  </a:solidFill>
                                  <a:latin typeface="Cambria Math" panose="02040503050406030204" pitchFamily="18" charset="0"/>
                                </a:rPr>
                              </m:ctrlPr>
                            </m:fPr>
                            <m:num>
                              <m:r>
                                <a:rPr lang="en-US" sz="2800" i="1">
                                  <a:solidFill>
                                    <a:schemeClr val="bg2">
                                      <a:lumMod val="10000"/>
                                    </a:schemeClr>
                                  </a:solidFill>
                                  <a:latin typeface="Cambria Math" panose="02040503050406030204" pitchFamily="18" charset="0"/>
                                </a:rPr>
                                <m:t>𝑙</m:t>
                              </m:r>
                              <m:r>
                                <a:rPr lang="en-US" sz="2800" b="0" i="1" smtClean="0">
                                  <a:solidFill>
                                    <a:schemeClr val="bg2">
                                      <a:lumMod val="10000"/>
                                    </a:schemeClr>
                                  </a:solidFill>
                                  <a:latin typeface="Cambria Math" panose="02040503050406030204" pitchFamily="18" charset="0"/>
                                </a:rPr>
                                <m:t>𝑜𝑐𝑎</m:t>
                              </m:r>
                              <m:sSub>
                                <m:sSubPr>
                                  <m:ctrlPr>
                                    <a:rPr lang="en-US" sz="2800" b="0" i="1" smtClean="0">
                                      <a:solidFill>
                                        <a:schemeClr val="bg2">
                                          <a:lumMod val="10000"/>
                                        </a:schemeClr>
                                      </a:solidFill>
                                      <a:latin typeface="Cambria Math" panose="02040503050406030204" pitchFamily="18" charset="0"/>
                                    </a:rPr>
                                  </m:ctrlPr>
                                </m:sSubPr>
                                <m:e>
                                  <m:r>
                                    <a:rPr lang="en-US" sz="2800" b="0" i="1" smtClean="0">
                                      <a:solidFill>
                                        <a:schemeClr val="bg2">
                                          <a:lumMod val="10000"/>
                                        </a:schemeClr>
                                      </a:solidFill>
                                      <a:latin typeface="Cambria Math" panose="02040503050406030204" pitchFamily="18" charset="0"/>
                                    </a:rPr>
                                    <m:t>𝑙</m:t>
                                  </m:r>
                                </m:e>
                                <m:sub>
                                  <m:sSub>
                                    <m:sSubPr>
                                      <m:ctrlPr>
                                        <a:rPr lang="en-US" sz="2800" b="0" i="1" smtClean="0">
                                          <a:solidFill>
                                            <a:schemeClr val="bg2">
                                              <a:lumMod val="10000"/>
                                            </a:schemeClr>
                                          </a:solidFill>
                                          <a:latin typeface="Cambria Math" panose="02040503050406030204" pitchFamily="18" charset="0"/>
                                        </a:rPr>
                                      </m:ctrlPr>
                                    </m:sSubPr>
                                    <m:e>
                                      <m:r>
                                        <a:rPr lang="en-US" sz="2800" b="0" i="1" smtClean="0">
                                          <a:solidFill>
                                            <a:schemeClr val="bg2">
                                              <a:lumMod val="10000"/>
                                            </a:schemeClr>
                                          </a:solidFill>
                                          <a:latin typeface="Cambria Math" panose="02040503050406030204" pitchFamily="18" charset="0"/>
                                        </a:rPr>
                                        <m:t>𝑚</m:t>
                                      </m:r>
                                    </m:e>
                                    <m:sub>
                                      <m:r>
                                        <a:rPr lang="en-US" sz="2800" b="0" i="1" smtClean="0">
                                          <a:solidFill>
                                            <a:schemeClr val="bg2">
                                              <a:lumMod val="10000"/>
                                            </a:schemeClr>
                                          </a:solidFill>
                                          <a:latin typeface="Cambria Math" panose="02040503050406030204" pitchFamily="18" charset="0"/>
                                        </a:rPr>
                                        <m:t>𝑖</m:t>
                                      </m:r>
                                    </m:sub>
                                  </m:sSub>
                                </m:sub>
                              </m:sSub>
                            </m:num>
                            <m:den>
                              <m:r>
                                <a:rPr lang="en-US" sz="2800" b="0" i="1" smtClean="0">
                                  <a:solidFill>
                                    <a:schemeClr val="bg2">
                                      <a:lumMod val="10000"/>
                                    </a:schemeClr>
                                  </a:solidFill>
                                  <a:latin typeface="Cambria Math" panose="02040503050406030204" pitchFamily="18" charset="0"/>
                                </a:rPr>
                                <m:t>𝑟𝑒𝑚𝑜𝑡</m:t>
                              </m:r>
                              <m:sSub>
                                <m:sSubPr>
                                  <m:ctrlPr>
                                    <a:rPr lang="en-US" sz="2800" b="0" i="1" smtClean="0">
                                      <a:solidFill>
                                        <a:schemeClr val="bg2">
                                          <a:lumMod val="10000"/>
                                        </a:schemeClr>
                                      </a:solidFill>
                                      <a:latin typeface="Cambria Math" panose="02040503050406030204" pitchFamily="18" charset="0"/>
                                    </a:rPr>
                                  </m:ctrlPr>
                                </m:sSubPr>
                                <m:e>
                                  <m:r>
                                    <a:rPr lang="en-US" sz="2800" b="0" i="1" smtClean="0">
                                      <a:solidFill>
                                        <a:schemeClr val="bg2">
                                          <a:lumMod val="10000"/>
                                        </a:schemeClr>
                                      </a:solidFill>
                                      <a:latin typeface="Cambria Math" panose="02040503050406030204" pitchFamily="18" charset="0"/>
                                    </a:rPr>
                                    <m:t>𝑒</m:t>
                                  </m:r>
                                </m:e>
                                <m:sub>
                                  <m:sSub>
                                    <m:sSubPr>
                                      <m:ctrlPr>
                                        <a:rPr lang="en-US" sz="2800" b="0" i="1" smtClean="0">
                                          <a:solidFill>
                                            <a:schemeClr val="bg2">
                                              <a:lumMod val="10000"/>
                                            </a:schemeClr>
                                          </a:solidFill>
                                          <a:latin typeface="Cambria Math" panose="02040503050406030204" pitchFamily="18" charset="0"/>
                                        </a:rPr>
                                      </m:ctrlPr>
                                    </m:sSubPr>
                                    <m:e>
                                      <m:r>
                                        <a:rPr lang="en-US" sz="2800" b="0" i="1" smtClean="0">
                                          <a:solidFill>
                                            <a:schemeClr val="bg2">
                                              <a:lumMod val="10000"/>
                                            </a:schemeClr>
                                          </a:solidFill>
                                          <a:latin typeface="Cambria Math" panose="02040503050406030204" pitchFamily="18" charset="0"/>
                                        </a:rPr>
                                        <m:t>𝑚</m:t>
                                      </m:r>
                                    </m:e>
                                    <m:sub>
                                      <m:r>
                                        <a:rPr lang="en-US" sz="2800" b="0" i="1" smtClean="0">
                                          <a:solidFill>
                                            <a:schemeClr val="bg2">
                                              <a:lumMod val="10000"/>
                                            </a:schemeClr>
                                          </a:solidFill>
                                          <a:latin typeface="Cambria Math" panose="02040503050406030204" pitchFamily="18" charset="0"/>
                                        </a:rPr>
                                        <m:t>𝑖</m:t>
                                      </m:r>
                                    </m:sub>
                                  </m:sSub>
                                </m:sub>
                              </m:sSub>
                            </m:den>
                          </m:f>
                        </m:e>
                      </m:d>
                      <m:r>
                        <a:rPr lang="en-US" sz="2800" b="0" i="1" smtClean="0">
                          <a:solidFill>
                            <a:schemeClr val="bg2">
                              <a:lumMod val="10000"/>
                            </a:schemeClr>
                          </a:solidFill>
                          <a:latin typeface="Cambria Math" panose="02040503050406030204" pitchFamily="18" charset="0"/>
                          <a:ea typeface="Cambria Math" panose="02040503050406030204" pitchFamily="18" charset="0"/>
                        </a:rPr>
                        <m:t>≠</m:t>
                      </m:r>
                      <m:r>
                        <a:rPr lang="en-US" sz="2800" i="1">
                          <a:solidFill>
                            <a:schemeClr val="bg2">
                              <a:lumMod val="10000"/>
                            </a:schemeClr>
                          </a:solidFill>
                          <a:latin typeface="Cambria Math" panose="02040503050406030204" pitchFamily="18" charset="0"/>
                        </a:rPr>
                        <m:t>𝑎𝑣𝑔</m:t>
                      </m:r>
                      <m:d>
                        <m:dPr>
                          <m:ctrlPr>
                            <a:rPr lang="en-US" sz="2800" i="1">
                              <a:solidFill>
                                <a:schemeClr val="bg2">
                                  <a:lumMod val="10000"/>
                                </a:schemeClr>
                              </a:solidFill>
                              <a:latin typeface="Cambria Math" panose="02040503050406030204" pitchFamily="18" charset="0"/>
                            </a:rPr>
                          </m:ctrlPr>
                        </m:dPr>
                        <m:e>
                          <m:f>
                            <m:fPr>
                              <m:ctrlPr>
                                <a:rPr lang="en-US" sz="2800" i="1">
                                  <a:solidFill>
                                    <a:schemeClr val="bg2">
                                      <a:lumMod val="10000"/>
                                    </a:schemeClr>
                                  </a:solidFill>
                                  <a:latin typeface="Cambria Math" panose="02040503050406030204" pitchFamily="18" charset="0"/>
                                </a:rPr>
                              </m:ctrlPr>
                            </m:fPr>
                            <m:num>
                              <m:r>
                                <a:rPr lang="en-US" sz="2800" i="1">
                                  <a:solidFill>
                                    <a:schemeClr val="bg2">
                                      <a:lumMod val="10000"/>
                                    </a:schemeClr>
                                  </a:solidFill>
                                  <a:latin typeface="Cambria Math" panose="02040503050406030204" pitchFamily="18" charset="0"/>
                                </a:rPr>
                                <m:t>𝑙𝑜𝑐𝑎</m:t>
                              </m:r>
                              <m:sSub>
                                <m:sSubPr>
                                  <m:ctrlPr>
                                    <a:rPr lang="en-US" sz="2800" i="1">
                                      <a:solidFill>
                                        <a:schemeClr val="bg2">
                                          <a:lumMod val="10000"/>
                                        </a:schemeClr>
                                      </a:solidFill>
                                      <a:latin typeface="Cambria Math" panose="02040503050406030204" pitchFamily="18" charset="0"/>
                                    </a:rPr>
                                  </m:ctrlPr>
                                </m:sSubPr>
                                <m:e>
                                  <m:r>
                                    <a:rPr lang="en-US" sz="2800" i="1">
                                      <a:solidFill>
                                        <a:schemeClr val="bg2">
                                          <a:lumMod val="10000"/>
                                        </a:schemeClr>
                                      </a:solidFill>
                                      <a:latin typeface="Cambria Math" panose="02040503050406030204" pitchFamily="18" charset="0"/>
                                    </a:rPr>
                                    <m:t>𝑙</m:t>
                                  </m:r>
                                </m:e>
                                <m:sub>
                                  <m:sSub>
                                    <m:sSubPr>
                                      <m:ctrlPr>
                                        <a:rPr lang="en-US" sz="2800" i="1">
                                          <a:solidFill>
                                            <a:schemeClr val="bg2">
                                              <a:lumMod val="10000"/>
                                            </a:schemeClr>
                                          </a:solidFill>
                                          <a:latin typeface="Cambria Math" panose="02040503050406030204" pitchFamily="18" charset="0"/>
                                        </a:rPr>
                                      </m:ctrlPr>
                                    </m:sSubPr>
                                    <m:e>
                                      <m:r>
                                        <a:rPr lang="en-US" sz="2800" i="1">
                                          <a:solidFill>
                                            <a:schemeClr val="bg2">
                                              <a:lumMod val="10000"/>
                                            </a:schemeClr>
                                          </a:solidFill>
                                          <a:latin typeface="Cambria Math" panose="02040503050406030204" pitchFamily="18" charset="0"/>
                                        </a:rPr>
                                        <m:t>𝑚</m:t>
                                      </m:r>
                                    </m:e>
                                    <m:sub>
                                      <m:r>
                                        <a:rPr lang="en-US" sz="2800" i="1">
                                          <a:solidFill>
                                            <a:schemeClr val="bg2">
                                              <a:lumMod val="10000"/>
                                            </a:schemeClr>
                                          </a:solidFill>
                                          <a:latin typeface="Cambria Math" panose="02040503050406030204" pitchFamily="18" charset="0"/>
                                        </a:rPr>
                                        <m:t>𝑖</m:t>
                                      </m:r>
                                    </m:sub>
                                  </m:sSub>
                                </m:sub>
                              </m:sSub>
                            </m:num>
                            <m:den>
                              <m:r>
                                <a:rPr lang="en-US" sz="2800" i="1">
                                  <a:solidFill>
                                    <a:schemeClr val="bg2">
                                      <a:lumMod val="10000"/>
                                    </a:schemeClr>
                                  </a:solidFill>
                                  <a:latin typeface="Cambria Math" panose="02040503050406030204" pitchFamily="18" charset="0"/>
                                </a:rPr>
                                <m:t>𝑟𝑒𝑚𝑜𝑡</m:t>
                              </m:r>
                              <m:sSub>
                                <m:sSubPr>
                                  <m:ctrlPr>
                                    <a:rPr lang="en-US" sz="2800" i="1">
                                      <a:solidFill>
                                        <a:schemeClr val="bg2">
                                          <a:lumMod val="10000"/>
                                        </a:schemeClr>
                                      </a:solidFill>
                                      <a:latin typeface="Cambria Math" panose="02040503050406030204" pitchFamily="18" charset="0"/>
                                    </a:rPr>
                                  </m:ctrlPr>
                                </m:sSubPr>
                                <m:e>
                                  <m:r>
                                    <a:rPr lang="en-US" sz="2800" i="1">
                                      <a:solidFill>
                                        <a:schemeClr val="bg2">
                                          <a:lumMod val="10000"/>
                                        </a:schemeClr>
                                      </a:solidFill>
                                      <a:latin typeface="Cambria Math" panose="02040503050406030204" pitchFamily="18" charset="0"/>
                                    </a:rPr>
                                    <m:t>𝑒</m:t>
                                  </m:r>
                                </m:e>
                                <m:sub>
                                  <m:sSub>
                                    <m:sSubPr>
                                      <m:ctrlPr>
                                        <a:rPr lang="en-US" sz="2800" i="1">
                                          <a:solidFill>
                                            <a:schemeClr val="bg2">
                                              <a:lumMod val="10000"/>
                                            </a:schemeClr>
                                          </a:solidFill>
                                          <a:latin typeface="Cambria Math" panose="02040503050406030204" pitchFamily="18" charset="0"/>
                                        </a:rPr>
                                      </m:ctrlPr>
                                    </m:sSubPr>
                                    <m:e>
                                      <m:r>
                                        <a:rPr lang="en-US" sz="2800" i="1">
                                          <a:solidFill>
                                            <a:schemeClr val="bg2">
                                              <a:lumMod val="10000"/>
                                            </a:schemeClr>
                                          </a:solidFill>
                                          <a:latin typeface="Cambria Math" panose="02040503050406030204" pitchFamily="18" charset="0"/>
                                        </a:rPr>
                                        <m:t>𝑚</m:t>
                                      </m:r>
                                    </m:e>
                                    <m:sub>
                                      <m:r>
                                        <a:rPr lang="en-US" sz="2800" i="1">
                                          <a:solidFill>
                                            <a:schemeClr val="bg2">
                                              <a:lumMod val="10000"/>
                                            </a:schemeClr>
                                          </a:solidFill>
                                          <a:latin typeface="Cambria Math" panose="02040503050406030204" pitchFamily="18" charset="0"/>
                                        </a:rPr>
                                        <m:t>𝑖</m:t>
                                      </m:r>
                                    </m:sub>
                                  </m:sSub>
                                </m:sub>
                              </m:sSub>
                            </m:den>
                          </m:f>
                        </m:e>
                      </m:d>
                    </m:oMath>
                  </m:oMathPara>
                </a14:m>
                <a:endParaRPr lang="LID4096" sz="2800" dirty="0">
                  <a:solidFill>
                    <a:schemeClr val="bg2">
                      <a:lumMod val="10000"/>
                    </a:schemeClr>
                  </a:solidFill>
                </a:endParaRPr>
              </a:p>
            </p:txBody>
          </p:sp>
        </mc:Choice>
        <mc:Fallback xmlns="">
          <p:sp>
            <p:nvSpPr>
              <p:cNvPr id="23" name="TextBox 22">
                <a:extLst>
                  <a:ext uri="{FF2B5EF4-FFF2-40B4-BE49-F238E27FC236}">
                    <a16:creationId xmlns:a16="http://schemas.microsoft.com/office/drawing/2014/main" id="{F4D8317B-B6E9-09A9-D1D6-5ED487B88756}"/>
                  </a:ext>
                </a:extLst>
              </p:cNvPr>
              <p:cNvSpPr txBox="1">
                <a:spLocks noRot="1" noChangeAspect="1" noMove="1" noResize="1" noEditPoints="1" noAdjustHandles="1" noChangeArrowheads="1" noChangeShapeType="1" noTextEdit="1"/>
              </p:cNvSpPr>
              <p:nvPr/>
            </p:nvSpPr>
            <p:spPr>
              <a:xfrm>
                <a:off x="24994640" y="9795163"/>
                <a:ext cx="5881690" cy="1077218"/>
              </a:xfrm>
              <a:prstGeom prst="rect">
                <a:avLst/>
              </a:prstGeom>
              <a:blipFill>
                <a:blip r:embed="rId4"/>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3424134-7C26-F32E-1A0A-409C95AEB9CC}"/>
                  </a:ext>
                </a:extLst>
              </p:cNvPr>
              <p:cNvSpPr txBox="1"/>
              <p:nvPr/>
            </p:nvSpPr>
            <p:spPr>
              <a:xfrm>
                <a:off x="25009424" y="10891298"/>
                <a:ext cx="3359693" cy="461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𝑚</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𝑛</m:t>
                          </m:r>
                        </m:e>
                      </m:d>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𝑚</m:t>
                      </m:r>
                      <m:r>
                        <a:rPr lang="en-US" sz="2400" b="0" i="1" smtClean="0">
                          <a:latin typeface="Cambria Math" panose="02040503050406030204" pitchFamily="18" charset="0"/>
                          <a:ea typeface="Cambria Math" panose="02040503050406030204" pitchFamily="18" charset="0"/>
                        </a:rPr>
                        <m:t>]</m:t>
                      </m:r>
                    </m:oMath>
                  </m:oMathPara>
                </a14:m>
                <a:endParaRPr lang="LID4096" sz="2400" dirty="0"/>
              </a:p>
            </p:txBody>
          </p:sp>
        </mc:Choice>
        <mc:Fallback xmlns="">
          <p:sp>
            <p:nvSpPr>
              <p:cNvPr id="24" name="TextBox 23">
                <a:extLst>
                  <a:ext uri="{FF2B5EF4-FFF2-40B4-BE49-F238E27FC236}">
                    <a16:creationId xmlns:a16="http://schemas.microsoft.com/office/drawing/2014/main" id="{13424134-7C26-F32E-1A0A-409C95AEB9CC}"/>
                  </a:ext>
                </a:extLst>
              </p:cNvPr>
              <p:cNvSpPr txBox="1">
                <a:spLocks noRot="1" noChangeAspect="1" noMove="1" noResize="1" noEditPoints="1" noAdjustHandles="1" noChangeArrowheads="1" noChangeShapeType="1" noTextEdit="1"/>
              </p:cNvSpPr>
              <p:nvPr/>
            </p:nvSpPr>
            <p:spPr>
              <a:xfrm>
                <a:off x="25009424" y="10891298"/>
                <a:ext cx="3359693" cy="461665"/>
              </a:xfrm>
              <a:prstGeom prst="rect">
                <a:avLst/>
              </a:prstGeom>
              <a:blipFill>
                <a:blip r:embed="rId5"/>
                <a:stretch>
                  <a:fillRect l="-544" b="-18667"/>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D350930-F555-46F6-7479-A34F499B1972}"/>
                  </a:ext>
                </a:extLst>
              </p:cNvPr>
              <p:cNvSpPr txBox="1"/>
              <p:nvPr/>
            </p:nvSpPr>
            <p:spPr>
              <a:xfrm>
                <a:off x="28644241" y="10852471"/>
                <a:ext cx="3359693" cy="461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𝑚</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oMath>
                  </m:oMathPara>
                </a14:m>
                <a:endParaRPr lang="LID4096" sz="2400" dirty="0"/>
              </a:p>
            </p:txBody>
          </p:sp>
        </mc:Choice>
        <mc:Fallback xmlns="">
          <p:sp>
            <p:nvSpPr>
              <p:cNvPr id="25" name="TextBox 24">
                <a:extLst>
                  <a:ext uri="{FF2B5EF4-FFF2-40B4-BE49-F238E27FC236}">
                    <a16:creationId xmlns:a16="http://schemas.microsoft.com/office/drawing/2014/main" id="{4D350930-F555-46F6-7479-A34F499B1972}"/>
                  </a:ext>
                </a:extLst>
              </p:cNvPr>
              <p:cNvSpPr txBox="1">
                <a:spLocks noRot="1" noChangeAspect="1" noMove="1" noResize="1" noEditPoints="1" noAdjustHandles="1" noChangeArrowheads="1" noChangeShapeType="1" noTextEdit="1"/>
              </p:cNvSpPr>
              <p:nvPr/>
            </p:nvSpPr>
            <p:spPr>
              <a:xfrm>
                <a:off x="28644241" y="10852471"/>
                <a:ext cx="3359693" cy="461665"/>
              </a:xfrm>
              <a:prstGeom prst="rect">
                <a:avLst/>
              </a:prstGeom>
              <a:blipFill>
                <a:blip r:embed="rId6"/>
                <a:stretch>
                  <a:fillRect l="-544" b="-17105"/>
                </a:stretch>
              </a:blipFill>
            </p:spPr>
            <p:txBody>
              <a:bodyPr/>
              <a:lstStyle/>
              <a:p>
                <a:r>
                  <a:rPr lang="LID4096">
                    <a:noFill/>
                  </a:rPr>
                  <a:t> </a:t>
                </a:r>
              </a:p>
            </p:txBody>
          </p:sp>
        </mc:Fallback>
      </mc:AlternateContent>
      <p:sp>
        <p:nvSpPr>
          <p:cNvPr id="26" name="Arrow: Right 25">
            <a:extLst>
              <a:ext uri="{FF2B5EF4-FFF2-40B4-BE49-F238E27FC236}">
                <a16:creationId xmlns:a16="http://schemas.microsoft.com/office/drawing/2014/main" id="{0254C9BA-908F-520A-C1F0-114BF3AE733A}"/>
              </a:ext>
            </a:extLst>
          </p:cNvPr>
          <p:cNvSpPr/>
          <p:nvPr/>
        </p:nvSpPr>
        <p:spPr>
          <a:xfrm>
            <a:off x="11357608" y="6334898"/>
            <a:ext cx="978408" cy="484632"/>
          </a:xfrm>
          <a:prstGeom prst="rightArrow">
            <a:avLst>
              <a:gd name="adj1" fmla="val 4401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7" name="TextBox 26">
            <a:extLst>
              <a:ext uri="{FF2B5EF4-FFF2-40B4-BE49-F238E27FC236}">
                <a16:creationId xmlns:a16="http://schemas.microsoft.com/office/drawing/2014/main" id="{CC0BC53D-8521-CD16-6510-1B736C3AA92D}"/>
              </a:ext>
            </a:extLst>
          </p:cNvPr>
          <p:cNvSpPr txBox="1"/>
          <p:nvPr/>
        </p:nvSpPr>
        <p:spPr>
          <a:xfrm>
            <a:off x="11039872" y="5841177"/>
            <a:ext cx="1656184" cy="584775"/>
          </a:xfrm>
          <a:prstGeom prst="rect">
            <a:avLst/>
          </a:prstGeom>
          <a:noFill/>
        </p:spPr>
        <p:txBody>
          <a:bodyPr wrap="square">
            <a:spAutoFit/>
          </a:bodyPr>
          <a:lstStyle/>
          <a:p>
            <a:r>
              <a:rPr lang="en-US" sz="3200" dirty="0">
                <a:solidFill>
                  <a:schemeClr val="bg2">
                    <a:lumMod val="10000"/>
                  </a:schemeClr>
                </a:solidFill>
              </a:rPr>
              <a:t>Resume</a:t>
            </a:r>
            <a:endParaRPr lang="LID4096" sz="3200" dirty="0">
              <a:solidFill>
                <a:schemeClr val="bg2">
                  <a:lumMod val="10000"/>
                </a:schemeClr>
              </a:solidFill>
            </a:endParaRPr>
          </a:p>
        </p:txBody>
      </p:sp>
      <p:sp>
        <p:nvSpPr>
          <p:cNvPr id="31" name="Rectangle 22">
            <a:extLst>
              <a:ext uri="{FF2B5EF4-FFF2-40B4-BE49-F238E27FC236}">
                <a16:creationId xmlns:a16="http://schemas.microsoft.com/office/drawing/2014/main" id="{730804F3-36FD-5105-8BAB-D0953C90AFC0}"/>
              </a:ext>
            </a:extLst>
          </p:cNvPr>
          <p:cNvSpPr>
            <a:spLocks noChangeArrowheads="1"/>
          </p:cNvSpPr>
          <p:nvPr/>
        </p:nvSpPr>
        <p:spPr bwMode="auto">
          <a:xfrm>
            <a:off x="17736616" y="5354216"/>
            <a:ext cx="6923631" cy="36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lang="en-US" altLang="en-US" sz="4000" dirty="0">
                <a:latin typeface="Poppins Medium" charset="0"/>
                <a:ea typeface="Poppins Medium" charset="0"/>
                <a:cs typeface="Poppins Medium" charset="0"/>
              </a:rPr>
              <a:t>When migrations seem effective, or the executing application is “changing phase”</a:t>
            </a:r>
          </a:p>
        </p:txBody>
      </p:sp>
      <p:sp>
        <p:nvSpPr>
          <p:cNvPr id="32" name="TextBox 31">
            <a:extLst>
              <a:ext uri="{FF2B5EF4-FFF2-40B4-BE49-F238E27FC236}">
                <a16:creationId xmlns:a16="http://schemas.microsoft.com/office/drawing/2014/main" id="{CC08DC56-8797-B449-8962-E439AB774E81}"/>
              </a:ext>
            </a:extLst>
          </p:cNvPr>
          <p:cNvSpPr txBox="1"/>
          <p:nvPr/>
        </p:nvSpPr>
        <p:spPr>
          <a:xfrm>
            <a:off x="1533152" y="1529408"/>
            <a:ext cx="19875872"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Migration Utility Inspection</a:t>
            </a:r>
          </a:p>
        </p:txBody>
      </p:sp>
      <p:sp>
        <p:nvSpPr>
          <p:cNvPr id="4" name="Flowchart: Preparation 3">
            <a:extLst>
              <a:ext uri="{FF2B5EF4-FFF2-40B4-BE49-F238E27FC236}">
                <a16:creationId xmlns:a16="http://schemas.microsoft.com/office/drawing/2014/main" id="{EE06EFDF-F132-2080-0B4B-23178081CD56}"/>
              </a:ext>
            </a:extLst>
          </p:cNvPr>
          <p:cNvSpPr/>
          <p:nvPr/>
        </p:nvSpPr>
        <p:spPr>
          <a:xfrm>
            <a:off x="6190633" y="7790451"/>
            <a:ext cx="6001367" cy="1778830"/>
          </a:xfrm>
          <a:prstGeom prst="flowChartPreparation">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ltLang="en-US" sz="3600" dirty="0">
              <a:latin typeface="Poppins Medium" charset="0"/>
              <a:ea typeface="Poppins Medium" charset="0"/>
              <a:cs typeface="Poppins Medium" charset="0"/>
            </a:endParaRPr>
          </a:p>
        </p:txBody>
      </p:sp>
      <p:sp>
        <p:nvSpPr>
          <p:cNvPr id="28" name="Rectangle 22">
            <a:extLst>
              <a:ext uri="{FF2B5EF4-FFF2-40B4-BE49-F238E27FC236}">
                <a16:creationId xmlns:a16="http://schemas.microsoft.com/office/drawing/2014/main" id="{AF153945-ED29-D216-FA76-8FFF75977F5D}"/>
              </a:ext>
            </a:extLst>
          </p:cNvPr>
          <p:cNvSpPr>
            <a:spLocks noChangeArrowheads="1"/>
          </p:cNvSpPr>
          <p:nvPr/>
        </p:nvSpPr>
        <p:spPr bwMode="auto">
          <a:xfrm>
            <a:off x="6503368" y="8010128"/>
            <a:ext cx="532557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altLang="en-US" sz="3600" dirty="0">
                <a:latin typeface="Poppins Medium" charset="0"/>
                <a:ea typeface="Poppins Medium" charset="0"/>
                <a:cs typeface="Poppins Medium" charset="0"/>
              </a:rPr>
              <a:t>Local vs. Remote</a:t>
            </a:r>
            <a:br>
              <a:rPr lang="en-US" altLang="en-US" sz="3600" dirty="0">
                <a:latin typeface="Poppins Medium" charset="0"/>
                <a:ea typeface="Poppins Medium" charset="0"/>
                <a:cs typeface="Poppins Medium" charset="0"/>
              </a:rPr>
            </a:br>
            <a:r>
              <a:rPr lang="en-US" altLang="en-US" sz="3600" dirty="0">
                <a:latin typeface="Poppins Medium" charset="0"/>
                <a:ea typeface="Poppins Medium" charset="0"/>
                <a:cs typeface="Poppins Medium" charset="0"/>
              </a:rPr>
              <a:t>miss ratio is changing</a:t>
            </a:r>
          </a:p>
        </p:txBody>
      </p:sp>
    </p:spTree>
    <p:extLst>
      <p:ext uri="{BB962C8B-B14F-4D97-AF65-F5344CB8AC3E}">
        <p14:creationId xmlns:p14="http://schemas.microsoft.com/office/powerpoint/2010/main" val="3865200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874AC6-927A-D39F-43C3-D2ED47659C1D}"/>
              </a:ext>
            </a:extLst>
          </p:cNvPr>
          <p:cNvSpPr/>
          <p:nvPr/>
        </p:nvSpPr>
        <p:spPr>
          <a:xfrm>
            <a:off x="6190633" y="5201816"/>
            <a:ext cx="11401967" cy="4526709"/>
          </a:xfrm>
          <a:prstGeom prst="rect">
            <a:avLst/>
          </a:prstGeom>
          <a:solidFill>
            <a:schemeClr val="bg2"/>
          </a:solidFill>
          <a:ln w="38100">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4000" dirty="0">
                <a:solidFill>
                  <a:schemeClr val="bg2">
                    <a:lumMod val="10000"/>
                  </a:schemeClr>
                </a:solidFill>
              </a:rPr>
              <a:t>Linux Kernel</a:t>
            </a:r>
            <a:endParaRPr lang="LID4096" sz="4000" dirty="0">
              <a:solidFill>
                <a:schemeClr val="bg2">
                  <a:lumMod val="10000"/>
                </a:schemeClr>
              </a:solidFill>
            </a:endParaRPr>
          </a:p>
        </p:txBody>
      </p:sp>
      <p:sp>
        <p:nvSpPr>
          <p:cNvPr id="20" name="Rectangle 19">
            <a:extLst>
              <a:ext uri="{FF2B5EF4-FFF2-40B4-BE49-F238E27FC236}">
                <a16:creationId xmlns:a16="http://schemas.microsoft.com/office/drawing/2014/main" id="{01BC2F52-74B1-81C8-41FF-AA2BDF3C51ED}"/>
              </a:ext>
            </a:extLst>
          </p:cNvPr>
          <p:cNvSpPr/>
          <p:nvPr/>
        </p:nvSpPr>
        <p:spPr>
          <a:xfrm>
            <a:off x="12480032" y="5354216"/>
            <a:ext cx="4608512" cy="4230297"/>
          </a:xfrm>
          <a:prstGeom prst="rect">
            <a:avLst/>
          </a:prstGeom>
          <a:solidFill>
            <a:schemeClr val="accent5">
              <a:lumMod val="90000"/>
            </a:schemeClr>
          </a:solidFill>
          <a:ln w="38100">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LID4096" sz="4000" dirty="0">
              <a:solidFill>
                <a:schemeClr val="bg2">
                  <a:lumMod val="10000"/>
                </a:schemeClr>
              </a:solidFill>
            </a:endParaRPr>
          </a:p>
        </p:txBody>
      </p:sp>
      <p:sp>
        <p:nvSpPr>
          <p:cNvPr id="33" name="Rectangle 22">
            <a:extLst>
              <a:ext uri="{FF2B5EF4-FFF2-40B4-BE49-F238E27FC236}">
                <a16:creationId xmlns:a16="http://schemas.microsoft.com/office/drawing/2014/main" id="{434283D1-3CD1-5A62-B767-556ECC738CF9}"/>
              </a:ext>
            </a:extLst>
          </p:cNvPr>
          <p:cNvSpPr>
            <a:spLocks noChangeArrowheads="1"/>
          </p:cNvSpPr>
          <p:nvPr/>
        </p:nvSpPr>
        <p:spPr bwMode="auto">
          <a:xfrm>
            <a:off x="1539143" y="3041576"/>
            <a:ext cx="22678193" cy="19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lang="en-US" altLang="en-US" sz="4400" dirty="0">
                <a:latin typeface="Poppins Medium" charset="0"/>
                <a:ea typeface="Poppins Medium" charset="0"/>
                <a:cs typeface="Poppins Medium" charset="0"/>
              </a:rPr>
              <a:t>Lowering remote memory scanning overheads and reduce thrashing:</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Avoid scanning and migrating pages when the operation’s utility is low:</a:t>
            </a:r>
          </a:p>
        </p:txBody>
      </p:sp>
      <p:sp>
        <p:nvSpPr>
          <p:cNvPr id="2" name="Rectangle 1">
            <a:extLst>
              <a:ext uri="{FF2B5EF4-FFF2-40B4-BE49-F238E27FC236}">
                <a16:creationId xmlns:a16="http://schemas.microsoft.com/office/drawing/2014/main" id="{43383AE7-9B51-E308-72E8-D983044F13C2}"/>
              </a:ext>
            </a:extLst>
          </p:cNvPr>
          <p:cNvSpPr/>
          <p:nvPr/>
        </p:nvSpPr>
        <p:spPr>
          <a:xfrm>
            <a:off x="7367464" y="5849888"/>
            <a:ext cx="3744416"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HotBox</a:t>
            </a:r>
            <a:r>
              <a:rPr lang="en-US" dirty="0"/>
              <a:t> Utility Monitor</a:t>
            </a:r>
            <a:endParaRPr lang="LID4096" dirty="0"/>
          </a:p>
        </p:txBody>
      </p:sp>
      <p:sp>
        <p:nvSpPr>
          <p:cNvPr id="10" name="Rectangle 9">
            <a:extLst>
              <a:ext uri="{FF2B5EF4-FFF2-40B4-BE49-F238E27FC236}">
                <a16:creationId xmlns:a16="http://schemas.microsoft.com/office/drawing/2014/main" id="{A1511306-EA27-6772-0BE3-FC6BAA4FEC5A}"/>
              </a:ext>
            </a:extLst>
          </p:cNvPr>
          <p:cNvSpPr/>
          <p:nvPr/>
        </p:nvSpPr>
        <p:spPr>
          <a:xfrm>
            <a:off x="12912080" y="7712305"/>
            <a:ext cx="3744416"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HotBox</a:t>
            </a:r>
            <a:r>
              <a:rPr lang="en-US" dirty="0"/>
              <a:t> Migration Mechanism</a:t>
            </a:r>
            <a:endParaRPr lang="LID4096" dirty="0"/>
          </a:p>
        </p:txBody>
      </p:sp>
      <p:cxnSp>
        <p:nvCxnSpPr>
          <p:cNvPr id="13" name="Straight Connector 12">
            <a:extLst>
              <a:ext uri="{FF2B5EF4-FFF2-40B4-BE49-F238E27FC236}">
                <a16:creationId xmlns:a16="http://schemas.microsoft.com/office/drawing/2014/main" id="{6E9DC6A9-38AD-0632-4A4A-BA7E5AD50CDA}"/>
              </a:ext>
            </a:extLst>
          </p:cNvPr>
          <p:cNvCxnSpPr>
            <a:cxnSpLocks/>
          </p:cNvCxnSpPr>
          <p:nvPr/>
        </p:nvCxnSpPr>
        <p:spPr>
          <a:xfrm>
            <a:off x="6071320" y="10088569"/>
            <a:ext cx="11737304"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026" name="Picture 2" descr="Cpu - Free computer icons">
            <a:extLst>
              <a:ext uri="{FF2B5EF4-FFF2-40B4-BE49-F238E27FC236}">
                <a16:creationId xmlns:a16="http://schemas.microsoft.com/office/drawing/2014/main" id="{A517FE15-AD35-1247-8778-AFBD20D84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02953" y="10301536"/>
            <a:ext cx="2040927" cy="204092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C651D545-4091-01C8-8BD8-A4436D9E6ECB}"/>
              </a:ext>
            </a:extLst>
          </p:cNvPr>
          <p:cNvSpPr/>
          <p:nvPr/>
        </p:nvSpPr>
        <p:spPr>
          <a:xfrm>
            <a:off x="12912080" y="5624073"/>
            <a:ext cx="3744416"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HotBox</a:t>
            </a:r>
            <a:r>
              <a:rPr lang="en-US" dirty="0"/>
              <a:t> Scanning Mechanism</a:t>
            </a:r>
            <a:endParaRPr lang="LID4096" dirty="0"/>
          </a:p>
        </p:txBody>
      </p:sp>
      <p:cxnSp>
        <p:nvCxnSpPr>
          <p:cNvPr id="16" name="Straight Connector 15">
            <a:extLst>
              <a:ext uri="{FF2B5EF4-FFF2-40B4-BE49-F238E27FC236}">
                <a16:creationId xmlns:a16="http://schemas.microsoft.com/office/drawing/2014/main" id="{B27EBB07-A2F1-4A1F-115E-08A65309FC9A}"/>
              </a:ext>
            </a:extLst>
          </p:cNvPr>
          <p:cNvCxnSpPr>
            <a:cxnSpLocks/>
          </p:cNvCxnSpPr>
          <p:nvPr/>
        </p:nvCxnSpPr>
        <p:spPr>
          <a:xfrm flipH="1" flipV="1">
            <a:off x="13526889" y="10301536"/>
            <a:ext cx="648072" cy="1020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65F3CF7-898C-04CF-A2CE-D4BBA50E8B1D}"/>
              </a:ext>
            </a:extLst>
          </p:cNvPr>
          <p:cNvCxnSpPr>
            <a:cxnSpLocks/>
          </p:cNvCxnSpPr>
          <p:nvPr/>
        </p:nvCxnSpPr>
        <p:spPr>
          <a:xfrm flipH="1">
            <a:off x="13510326" y="11384713"/>
            <a:ext cx="664635" cy="1593965"/>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429A641C-180A-F044-E0B3-A614FB999272}"/>
              </a:ext>
            </a:extLst>
          </p:cNvPr>
          <p:cNvSpPr/>
          <p:nvPr/>
        </p:nvSpPr>
        <p:spPr>
          <a:xfrm>
            <a:off x="7439472" y="10225337"/>
            <a:ext cx="6087417" cy="2753341"/>
          </a:xfrm>
          <a:prstGeom prst="rect">
            <a:avLst/>
          </a:prstGeom>
          <a:solidFill>
            <a:schemeClr val="bg2"/>
          </a:solidFill>
          <a:ln w="38100">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4000" dirty="0">
                <a:solidFill>
                  <a:schemeClr val="bg2">
                    <a:lumMod val="10000"/>
                  </a:schemeClr>
                </a:solidFill>
              </a:rPr>
              <a:t>PMU</a:t>
            </a:r>
          </a:p>
          <a:p>
            <a:endParaRPr lang="LID4096" sz="4000" dirty="0">
              <a:solidFill>
                <a:schemeClr val="bg2">
                  <a:lumMod val="10000"/>
                </a:schemeClr>
              </a:solidFill>
            </a:endParaRPr>
          </a:p>
        </p:txBody>
      </p:sp>
      <p:sp>
        <p:nvSpPr>
          <p:cNvPr id="30" name="Rectangle 29">
            <a:extLst>
              <a:ext uri="{FF2B5EF4-FFF2-40B4-BE49-F238E27FC236}">
                <a16:creationId xmlns:a16="http://schemas.microsoft.com/office/drawing/2014/main" id="{96DFFC84-0277-5B78-B3C6-FBF7E1080271}"/>
              </a:ext>
            </a:extLst>
          </p:cNvPr>
          <p:cNvSpPr/>
          <p:nvPr/>
        </p:nvSpPr>
        <p:spPr>
          <a:xfrm>
            <a:off x="7566925" y="10929551"/>
            <a:ext cx="5815948" cy="837536"/>
          </a:xfrm>
          <a:prstGeom prst="rect">
            <a:avLst/>
          </a:prstGeom>
          <a:solidFill>
            <a:schemeClr val="bg1"/>
          </a:solidFill>
          <a:ln w="38100">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4000" dirty="0">
                <a:solidFill>
                  <a:schemeClr val="bg2">
                    <a:lumMod val="10000"/>
                  </a:schemeClr>
                </a:solidFill>
              </a:rPr>
              <a:t>LLC misses to local mem</a:t>
            </a:r>
            <a:endParaRPr lang="LID4096" sz="4000" dirty="0">
              <a:solidFill>
                <a:schemeClr val="bg2">
                  <a:lumMod val="10000"/>
                </a:schemeClr>
              </a:solidFill>
            </a:endParaRPr>
          </a:p>
        </p:txBody>
      </p:sp>
      <p:sp>
        <p:nvSpPr>
          <p:cNvPr id="34" name="Rectangle 33">
            <a:extLst>
              <a:ext uri="{FF2B5EF4-FFF2-40B4-BE49-F238E27FC236}">
                <a16:creationId xmlns:a16="http://schemas.microsoft.com/office/drawing/2014/main" id="{C5792BE7-C741-50F3-FE9E-7D067014EC48}"/>
              </a:ext>
            </a:extLst>
          </p:cNvPr>
          <p:cNvSpPr/>
          <p:nvPr/>
        </p:nvSpPr>
        <p:spPr>
          <a:xfrm>
            <a:off x="7566925" y="11903854"/>
            <a:ext cx="5815948" cy="837536"/>
          </a:xfrm>
          <a:prstGeom prst="rect">
            <a:avLst/>
          </a:prstGeom>
          <a:solidFill>
            <a:schemeClr val="bg1"/>
          </a:solidFill>
          <a:ln w="38100">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4000" dirty="0">
                <a:solidFill>
                  <a:schemeClr val="bg2">
                    <a:lumMod val="10000"/>
                  </a:schemeClr>
                </a:solidFill>
              </a:rPr>
              <a:t>LLC misses to remote mem</a:t>
            </a:r>
            <a:endParaRPr lang="LID4096" sz="4000" dirty="0">
              <a:solidFill>
                <a:schemeClr val="bg2">
                  <a:lumMod val="10000"/>
                </a:schemeClr>
              </a:solidFill>
            </a:endParaRPr>
          </a:p>
        </p:txBody>
      </p:sp>
      <p:cxnSp>
        <p:nvCxnSpPr>
          <p:cNvPr id="36" name="Straight Connector 35">
            <a:extLst>
              <a:ext uri="{FF2B5EF4-FFF2-40B4-BE49-F238E27FC236}">
                <a16:creationId xmlns:a16="http://schemas.microsoft.com/office/drawing/2014/main" id="{342168C7-B1DC-4B5A-04D6-01141BE3AC19}"/>
              </a:ext>
            </a:extLst>
          </p:cNvPr>
          <p:cNvCxnSpPr>
            <a:stCxn id="30" idx="1"/>
            <a:endCxn id="2" idx="1"/>
          </p:cNvCxnSpPr>
          <p:nvPr/>
        </p:nvCxnSpPr>
        <p:spPr>
          <a:xfrm rot="10800000">
            <a:off x="7367465" y="6677981"/>
            <a:ext cx="199461" cy="4670339"/>
          </a:xfrm>
          <a:prstGeom prst="bentConnector3">
            <a:avLst>
              <a:gd name="adj1" fmla="val 1189694"/>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5">
            <a:extLst>
              <a:ext uri="{FF2B5EF4-FFF2-40B4-BE49-F238E27FC236}">
                <a16:creationId xmlns:a16="http://schemas.microsoft.com/office/drawing/2014/main" id="{15AE54D4-6E62-7BA3-987D-26F5CB3F1A92}"/>
              </a:ext>
            </a:extLst>
          </p:cNvPr>
          <p:cNvCxnSpPr>
            <a:cxnSpLocks/>
            <a:stCxn id="34" idx="1"/>
            <a:endCxn id="2" idx="1"/>
          </p:cNvCxnSpPr>
          <p:nvPr/>
        </p:nvCxnSpPr>
        <p:spPr>
          <a:xfrm rot="10800000">
            <a:off x="7367465" y="6677980"/>
            <a:ext cx="199461" cy="5644642"/>
          </a:xfrm>
          <a:prstGeom prst="bentConnector3">
            <a:avLst>
              <a:gd name="adj1" fmla="val 1895539"/>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4D8317B-B6E9-09A9-D1D6-5ED487B88756}"/>
                  </a:ext>
                </a:extLst>
              </p:cNvPr>
              <p:cNvSpPr txBox="1"/>
              <p:nvPr/>
            </p:nvSpPr>
            <p:spPr>
              <a:xfrm>
                <a:off x="25297456" y="7467734"/>
                <a:ext cx="5881690" cy="107721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800" b="0" i="1" smtClean="0">
                          <a:solidFill>
                            <a:schemeClr val="bg2">
                              <a:lumMod val="10000"/>
                            </a:schemeClr>
                          </a:solidFill>
                          <a:latin typeface="Cambria Math" panose="02040503050406030204" pitchFamily="18" charset="0"/>
                        </a:rPr>
                        <m:t>𝑎𝑣𝑔</m:t>
                      </m:r>
                      <m:d>
                        <m:dPr>
                          <m:ctrlPr>
                            <a:rPr lang="en-US" sz="2800" b="0" i="1" smtClean="0">
                              <a:solidFill>
                                <a:schemeClr val="bg2">
                                  <a:lumMod val="10000"/>
                                </a:schemeClr>
                              </a:solidFill>
                              <a:latin typeface="Cambria Math" panose="02040503050406030204" pitchFamily="18" charset="0"/>
                            </a:rPr>
                          </m:ctrlPr>
                        </m:dPr>
                        <m:e>
                          <m:f>
                            <m:fPr>
                              <m:ctrlPr>
                                <a:rPr lang="en-US" sz="2800" i="1" smtClean="0">
                                  <a:solidFill>
                                    <a:schemeClr val="bg2">
                                      <a:lumMod val="10000"/>
                                    </a:schemeClr>
                                  </a:solidFill>
                                  <a:latin typeface="Cambria Math" panose="02040503050406030204" pitchFamily="18" charset="0"/>
                                </a:rPr>
                              </m:ctrlPr>
                            </m:fPr>
                            <m:num>
                              <m:r>
                                <a:rPr lang="en-US" sz="2800" i="1">
                                  <a:solidFill>
                                    <a:schemeClr val="bg2">
                                      <a:lumMod val="10000"/>
                                    </a:schemeClr>
                                  </a:solidFill>
                                  <a:latin typeface="Cambria Math" panose="02040503050406030204" pitchFamily="18" charset="0"/>
                                </a:rPr>
                                <m:t>𝑙</m:t>
                              </m:r>
                              <m:r>
                                <a:rPr lang="en-US" sz="2800" b="0" i="1" smtClean="0">
                                  <a:solidFill>
                                    <a:schemeClr val="bg2">
                                      <a:lumMod val="10000"/>
                                    </a:schemeClr>
                                  </a:solidFill>
                                  <a:latin typeface="Cambria Math" panose="02040503050406030204" pitchFamily="18" charset="0"/>
                                </a:rPr>
                                <m:t>𝑜𝑐𝑎</m:t>
                              </m:r>
                              <m:sSub>
                                <m:sSubPr>
                                  <m:ctrlPr>
                                    <a:rPr lang="en-US" sz="2800" b="0" i="1" smtClean="0">
                                      <a:solidFill>
                                        <a:schemeClr val="bg2">
                                          <a:lumMod val="10000"/>
                                        </a:schemeClr>
                                      </a:solidFill>
                                      <a:latin typeface="Cambria Math" panose="02040503050406030204" pitchFamily="18" charset="0"/>
                                    </a:rPr>
                                  </m:ctrlPr>
                                </m:sSubPr>
                                <m:e>
                                  <m:r>
                                    <a:rPr lang="en-US" sz="2800" b="0" i="1" smtClean="0">
                                      <a:solidFill>
                                        <a:schemeClr val="bg2">
                                          <a:lumMod val="10000"/>
                                        </a:schemeClr>
                                      </a:solidFill>
                                      <a:latin typeface="Cambria Math" panose="02040503050406030204" pitchFamily="18" charset="0"/>
                                    </a:rPr>
                                    <m:t>𝑙</m:t>
                                  </m:r>
                                </m:e>
                                <m:sub>
                                  <m:sSub>
                                    <m:sSubPr>
                                      <m:ctrlPr>
                                        <a:rPr lang="en-US" sz="2800" b="0" i="1" smtClean="0">
                                          <a:solidFill>
                                            <a:schemeClr val="bg2">
                                              <a:lumMod val="10000"/>
                                            </a:schemeClr>
                                          </a:solidFill>
                                          <a:latin typeface="Cambria Math" panose="02040503050406030204" pitchFamily="18" charset="0"/>
                                        </a:rPr>
                                      </m:ctrlPr>
                                    </m:sSubPr>
                                    <m:e>
                                      <m:r>
                                        <a:rPr lang="en-US" sz="2800" b="0" i="1" smtClean="0">
                                          <a:solidFill>
                                            <a:schemeClr val="bg2">
                                              <a:lumMod val="10000"/>
                                            </a:schemeClr>
                                          </a:solidFill>
                                          <a:latin typeface="Cambria Math" panose="02040503050406030204" pitchFamily="18" charset="0"/>
                                        </a:rPr>
                                        <m:t>𝑚</m:t>
                                      </m:r>
                                    </m:e>
                                    <m:sub>
                                      <m:r>
                                        <a:rPr lang="en-US" sz="2800" b="0" i="1" smtClean="0">
                                          <a:solidFill>
                                            <a:schemeClr val="bg2">
                                              <a:lumMod val="10000"/>
                                            </a:schemeClr>
                                          </a:solidFill>
                                          <a:latin typeface="Cambria Math" panose="02040503050406030204" pitchFamily="18" charset="0"/>
                                        </a:rPr>
                                        <m:t>𝑖</m:t>
                                      </m:r>
                                    </m:sub>
                                  </m:sSub>
                                </m:sub>
                              </m:sSub>
                            </m:num>
                            <m:den>
                              <m:r>
                                <a:rPr lang="en-US" sz="2800" b="0" i="1" smtClean="0">
                                  <a:solidFill>
                                    <a:schemeClr val="bg2">
                                      <a:lumMod val="10000"/>
                                    </a:schemeClr>
                                  </a:solidFill>
                                  <a:latin typeface="Cambria Math" panose="02040503050406030204" pitchFamily="18" charset="0"/>
                                </a:rPr>
                                <m:t>𝑟𝑒𝑚𝑜𝑡</m:t>
                              </m:r>
                              <m:sSub>
                                <m:sSubPr>
                                  <m:ctrlPr>
                                    <a:rPr lang="en-US" sz="2800" b="0" i="1" smtClean="0">
                                      <a:solidFill>
                                        <a:schemeClr val="bg2">
                                          <a:lumMod val="10000"/>
                                        </a:schemeClr>
                                      </a:solidFill>
                                      <a:latin typeface="Cambria Math" panose="02040503050406030204" pitchFamily="18" charset="0"/>
                                    </a:rPr>
                                  </m:ctrlPr>
                                </m:sSubPr>
                                <m:e>
                                  <m:r>
                                    <a:rPr lang="en-US" sz="2800" b="0" i="1" smtClean="0">
                                      <a:solidFill>
                                        <a:schemeClr val="bg2">
                                          <a:lumMod val="10000"/>
                                        </a:schemeClr>
                                      </a:solidFill>
                                      <a:latin typeface="Cambria Math" panose="02040503050406030204" pitchFamily="18" charset="0"/>
                                    </a:rPr>
                                    <m:t>𝑒</m:t>
                                  </m:r>
                                </m:e>
                                <m:sub>
                                  <m:sSub>
                                    <m:sSubPr>
                                      <m:ctrlPr>
                                        <a:rPr lang="en-US" sz="2800" b="0" i="1" smtClean="0">
                                          <a:solidFill>
                                            <a:schemeClr val="bg2">
                                              <a:lumMod val="10000"/>
                                            </a:schemeClr>
                                          </a:solidFill>
                                          <a:latin typeface="Cambria Math" panose="02040503050406030204" pitchFamily="18" charset="0"/>
                                        </a:rPr>
                                      </m:ctrlPr>
                                    </m:sSubPr>
                                    <m:e>
                                      <m:r>
                                        <a:rPr lang="en-US" sz="2800" b="0" i="1" smtClean="0">
                                          <a:solidFill>
                                            <a:schemeClr val="bg2">
                                              <a:lumMod val="10000"/>
                                            </a:schemeClr>
                                          </a:solidFill>
                                          <a:latin typeface="Cambria Math" panose="02040503050406030204" pitchFamily="18" charset="0"/>
                                        </a:rPr>
                                        <m:t>𝑚</m:t>
                                      </m:r>
                                    </m:e>
                                    <m:sub>
                                      <m:r>
                                        <a:rPr lang="en-US" sz="2800" b="0" i="1" smtClean="0">
                                          <a:solidFill>
                                            <a:schemeClr val="bg2">
                                              <a:lumMod val="10000"/>
                                            </a:schemeClr>
                                          </a:solidFill>
                                          <a:latin typeface="Cambria Math" panose="02040503050406030204" pitchFamily="18" charset="0"/>
                                        </a:rPr>
                                        <m:t>𝑖</m:t>
                                      </m:r>
                                    </m:sub>
                                  </m:sSub>
                                </m:sub>
                              </m:sSub>
                            </m:den>
                          </m:f>
                        </m:e>
                      </m:d>
                      <m:r>
                        <a:rPr lang="en-US" sz="2800" b="0" i="1" smtClean="0">
                          <a:solidFill>
                            <a:schemeClr val="bg2">
                              <a:lumMod val="10000"/>
                            </a:schemeClr>
                          </a:solidFill>
                          <a:latin typeface="Cambria Math" panose="02040503050406030204" pitchFamily="18" charset="0"/>
                          <a:ea typeface="Cambria Math" panose="02040503050406030204" pitchFamily="18" charset="0"/>
                        </a:rPr>
                        <m:t>≈</m:t>
                      </m:r>
                      <m:r>
                        <a:rPr lang="en-US" sz="2800" i="1">
                          <a:solidFill>
                            <a:schemeClr val="bg2">
                              <a:lumMod val="10000"/>
                            </a:schemeClr>
                          </a:solidFill>
                          <a:latin typeface="Cambria Math" panose="02040503050406030204" pitchFamily="18" charset="0"/>
                        </a:rPr>
                        <m:t>𝑎𝑣𝑔</m:t>
                      </m:r>
                      <m:d>
                        <m:dPr>
                          <m:ctrlPr>
                            <a:rPr lang="en-US" sz="2800" i="1">
                              <a:solidFill>
                                <a:schemeClr val="bg2">
                                  <a:lumMod val="10000"/>
                                </a:schemeClr>
                              </a:solidFill>
                              <a:latin typeface="Cambria Math" panose="02040503050406030204" pitchFamily="18" charset="0"/>
                            </a:rPr>
                          </m:ctrlPr>
                        </m:dPr>
                        <m:e>
                          <m:f>
                            <m:fPr>
                              <m:ctrlPr>
                                <a:rPr lang="en-US" sz="2800" i="1">
                                  <a:solidFill>
                                    <a:schemeClr val="bg2">
                                      <a:lumMod val="10000"/>
                                    </a:schemeClr>
                                  </a:solidFill>
                                  <a:latin typeface="Cambria Math" panose="02040503050406030204" pitchFamily="18" charset="0"/>
                                </a:rPr>
                              </m:ctrlPr>
                            </m:fPr>
                            <m:num>
                              <m:r>
                                <a:rPr lang="en-US" sz="2800" i="1">
                                  <a:solidFill>
                                    <a:schemeClr val="bg2">
                                      <a:lumMod val="10000"/>
                                    </a:schemeClr>
                                  </a:solidFill>
                                  <a:latin typeface="Cambria Math" panose="02040503050406030204" pitchFamily="18" charset="0"/>
                                </a:rPr>
                                <m:t>𝑙𝑜𝑐𝑎</m:t>
                              </m:r>
                              <m:sSub>
                                <m:sSubPr>
                                  <m:ctrlPr>
                                    <a:rPr lang="en-US" sz="2800" i="1">
                                      <a:solidFill>
                                        <a:schemeClr val="bg2">
                                          <a:lumMod val="10000"/>
                                        </a:schemeClr>
                                      </a:solidFill>
                                      <a:latin typeface="Cambria Math" panose="02040503050406030204" pitchFamily="18" charset="0"/>
                                    </a:rPr>
                                  </m:ctrlPr>
                                </m:sSubPr>
                                <m:e>
                                  <m:r>
                                    <a:rPr lang="en-US" sz="2800" i="1">
                                      <a:solidFill>
                                        <a:schemeClr val="bg2">
                                          <a:lumMod val="10000"/>
                                        </a:schemeClr>
                                      </a:solidFill>
                                      <a:latin typeface="Cambria Math" panose="02040503050406030204" pitchFamily="18" charset="0"/>
                                    </a:rPr>
                                    <m:t>𝑙</m:t>
                                  </m:r>
                                </m:e>
                                <m:sub>
                                  <m:sSub>
                                    <m:sSubPr>
                                      <m:ctrlPr>
                                        <a:rPr lang="en-US" sz="2800" i="1">
                                          <a:solidFill>
                                            <a:schemeClr val="bg2">
                                              <a:lumMod val="10000"/>
                                            </a:schemeClr>
                                          </a:solidFill>
                                          <a:latin typeface="Cambria Math" panose="02040503050406030204" pitchFamily="18" charset="0"/>
                                        </a:rPr>
                                      </m:ctrlPr>
                                    </m:sSubPr>
                                    <m:e>
                                      <m:r>
                                        <a:rPr lang="en-US" sz="2800" i="1">
                                          <a:solidFill>
                                            <a:schemeClr val="bg2">
                                              <a:lumMod val="10000"/>
                                            </a:schemeClr>
                                          </a:solidFill>
                                          <a:latin typeface="Cambria Math" panose="02040503050406030204" pitchFamily="18" charset="0"/>
                                        </a:rPr>
                                        <m:t>𝑚</m:t>
                                      </m:r>
                                    </m:e>
                                    <m:sub>
                                      <m:r>
                                        <a:rPr lang="en-US" sz="2800" i="1">
                                          <a:solidFill>
                                            <a:schemeClr val="bg2">
                                              <a:lumMod val="10000"/>
                                            </a:schemeClr>
                                          </a:solidFill>
                                          <a:latin typeface="Cambria Math" panose="02040503050406030204" pitchFamily="18" charset="0"/>
                                        </a:rPr>
                                        <m:t>𝑖</m:t>
                                      </m:r>
                                    </m:sub>
                                  </m:sSub>
                                </m:sub>
                              </m:sSub>
                            </m:num>
                            <m:den>
                              <m:r>
                                <a:rPr lang="en-US" sz="2800" i="1">
                                  <a:solidFill>
                                    <a:schemeClr val="bg2">
                                      <a:lumMod val="10000"/>
                                    </a:schemeClr>
                                  </a:solidFill>
                                  <a:latin typeface="Cambria Math" panose="02040503050406030204" pitchFamily="18" charset="0"/>
                                </a:rPr>
                                <m:t>𝑟𝑒𝑚𝑜𝑡</m:t>
                              </m:r>
                              <m:sSub>
                                <m:sSubPr>
                                  <m:ctrlPr>
                                    <a:rPr lang="en-US" sz="2800" i="1">
                                      <a:solidFill>
                                        <a:schemeClr val="bg2">
                                          <a:lumMod val="10000"/>
                                        </a:schemeClr>
                                      </a:solidFill>
                                      <a:latin typeface="Cambria Math" panose="02040503050406030204" pitchFamily="18" charset="0"/>
                                    </a:rPr>
                                  </m:ctrlPr>
                                </m:sSubPr>
                                <m:e>
                                  <m:r>
                                    <a:rPr lang="en-US" sz="2800" i="1">
                                      <a:solidFill>
                                        <a:schemeClr val="bg2">
                                          <a:lumMod val="10000"/>
                                        </a:schemeClr>
                                      </a:solidFill>
                                      <a:latin typeface="Cambria Math" panose="02040503050406030204" pitchFamily="18" charset="0"/>
                                    </a:rPr>
                                    <m:t>𝑒</m:t>
                                  </m:r>
                                </m:e>
                                <m:sub>
                                  <m:sSub>
                                    <m:sSubPr>
                                      <m:ctrlPr>
                                        <a:rPr lang="en-US" sz="2800" i="1">
                                          <a:solidFill>
                                            <a:schemeClr val="bg2">
                                              <a:lumMod val="10000"/>
                                            </a:schemeClr>
                                          </a:solidFill>
                                          <a:latin typeface="Cambria Math" panose="02040503050406030204" pitchFamily="18" charset="0"/>
                                        </a:rPr>
                                      </m:ctrlPr>
                                    </m:sSubPr>
                                    <m:e>
                                      <m:r>
                                        <a:rPr lang="en-US" sz="2800" i="1">
                                          <a:solidFill>
                                            <a:schemeClr val="bg2">
                                              <a:lumMod val="10000"/>
                                            </a:schemeClr>
                                          </a:solidFill>
                                          <a:latin typeface="Cambria Math" panose="02040503050406030204" pitchFamily="18" charset="0"/>
                                        </a:rPr>
                                        <m:t>𝑚</m:t>
                                      </m:r>
                                    </m:e>
                                    <m:sub>
                                      <m:r>
                                        <a:rPr lang="en-US" sz="2800" i="1">
                                          <a:solidFill>
                                            <a:schemeClr val="bg2">
                                              <a:lumMod val="10000"/>
                                            </a:schemeClr>
                                          </a:solidFill>
                                          <a:latin typeface="Cambria Math" panose="02040503050406030204" pitchFamily="18" charset="0"/>
                                        </a:rPr>
                                        <m:t>𝑖</m:t>
                                      </m:r>
                                    </m:sub>
                                  </m:sSub>
                                </m:sub>
                              </m:sSub>
                            </m:den>
                          </m:f>
                        </m:e>
                      </m:d>
                    </m:oMath>
                  </m:oMathPara>
                </a14:m>
                <a:endParaRPr lang="LID4096" sz="2800" dirty="0">
                  <a:solidFill>
                    <a:schemeClr val="bg2">
                      <a:lumMod val="10000"/>
                    </a:schemeClr>
                  </a:solidFill>
                </a:endParaRPr>
              </a:p>
            </p:txBody>
          </p:sp>
        </mc:Choice>
        <mc:Fallback xmlns="">
          <p:sp>
            <p:nvSpPr>
              <p:cNvPr id="23" name="TextBox 22">
                <a:extLst>
                  <a:ext uri="{FF2B5EF4-FFF2-40B4-BE49-F238E27FC236}">
                    <a16:creationId xmlns:a16="http://schemas.microsoft.com/office/drawing/2014/main" id="{F4D8317B-B6E9-09A9-D1D6-5ED487B88756}"/>
                  </a:ext>
                </a:extLst>
              </p:cNvPr>
              <p:cNvSpPr txBox="1">
                <a:spLocks noRot="1" noChangeAspect="1" noMove="1" noResize="1" noEditPoints="1" noAdjustHandles="1" noChangeArrowheads="1" noChangeShapeType="1" noTextEdit="1"/>
              </p:cNvSpPr>
              <p:nvPr/>
            </p:nvSpPr>
            <p:spPr>
              <a:xfrm>
                <a:off x="25297456" y="7467734"/>
                <a:ext cx="5881690" cy="1077218"/>
              </a:xfrm>
              <a:prstGeom prst="rect">
                <a:avLst/>
              </a:prstGeom>
              <a:blipFill>
                <a:blip r:embed="rId4"/>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3424134-7C26-F32E-1A0A-409C95AEB9CC}"/>
                  </a:ext>
                </a:extLst>
              </p:cNvPr>
              <p:cNvSpPr txBox="1"/>
              <p:nvPr/>
            </p:nvSpPr>
            <p:spPr>
              <a:xfrm>
                <a:off x="25119023" y="8993655"/>
                <a:ext cx="3359693" cy="461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𝑚</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𝑛</m:t>
                          </m:r>
                        </m:e>
                      </m:d>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𝑚</m:t>
                      </m:r>
                      <m:r>
                        <a:rPr lang="en-US" sz="2400" b="0" i="1" smtClean="0">
                          <a:latin typeface="Cambria Math" panose="02040503050406030204" pitchFamily="18" charset="0"/>
                          <a:ea typeface="Cambria Math" panose="02040503050406030204" pitchFamily="18" charset="0"/>
                        </a:rPr>
                        <m:t>]</m:t>
                      </m:r>
                    </m:oMath>
                  </m:oMathPara>
                </a14:m>
                <a:endParaRPr lang="LID4096" sz="2400" dirty="0"/>
              </a:p>
            </p:txBody>
          </p:sp>
        </mc:Choice>
        <mc:Fallback xmlns="">
          <p:sp>
            <p:nvSpPr>
              <p:cNvPr id="24" name="TextBox 23">
                <a:extLst>
                  <a:ext uri="{FF2B5EF4-FFF2-40B4-BE49-F238E27FC236}">
                    <a16:creationId xmlns:a16="http://schemas.microsoft.com/office/drawing/2014/main" id="{13424134-7C26-F32E-1A0A-409C95AEB9CC}"/>
                  </a:ext>
                </a:extLst>
              </p:cNvPr>
              <p:cNvSpPr txBox="1">
                <a:spLocks noRot="1" noChangeAspect="1" noMove="1" noResize="1" noEditPoints="1" noAdjustHandles="1" noChangeArrowheads="1" noChangeShapeType="1" noTextEdit="1"/>
              </p:cNvSpPr>
              <p:nvPr/>
            </p:nvSpPr>
            <p:spPr>
              <a:xfrm>
                <a:off x="25119023" y="8993655"/>
                <a:ext cx="3359693" cy="461665"/>
              </a:xfrm>
              <a:prstGeom prst="rect">
                <a:avLst/>
              </a:prstGeom>
              <a:blipFill>
                <a:blip r:embed="rId5"/>
                <a:stretch>
                  <a:fillRect l="-544" b="-17105"/>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D350930-F555-46F6-7479-A34F499B1972}"/>
                  </a:ext>
                </a:extLst>
              </p:cNvPr>
              <p:cNvSpPr txBox="1"/>
              <p:nvPr/>
            </p:nvSpPr>
            <p:spPr>
              <a:xfrm>
                <a:off x="28753840" y="8954828"/>
                <a:ext cx="3359693" cy="461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𝑚</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oMath>
                  </m:oMathPara>
                </a14:m>
                <a:endParaRPr lang="LID4096" sz="2400" dirty="0"/>
              </a:p>
            </p:txBody>
          </p:sp>
        </mc:Choice>
        <mc:Fallback xmlns="">
          <p:sp>
            <p:nvSpPr>
              <p:cNvPr id="25" name="TextBox 24">
                <a:extLst>
                  <a:ext uri="{FF2B5EF4-FFF2-40B4-BE49-F238E27FC236}">
                    <a16:creationId xmlns:a16="http://schemas.microsoft.com/office/drawing/2014/main" id="{4D350930-F555-46F6-7479-A34F499B1972}"/>
                  </a:ext>
                </a:extLst>
              </p:cNvPr>
              <p:cNvSpPr txBox="1">
                <a:spLocks noRot="1" noChangeAspect="1" noMove="1" noResize="1" noEditPoints="1" noAdjustHandles="1" noChangeArrowheads="1" noChangeShapeType="1" noTextEdit="1"/>
              </p:cNvSpPr>
              <p:nvPr/>
            </p:nvSpPr>
            <p:spPr>
              <a:xfrm>
                <a:off x="28753840" y="8954828"/>
                <a:ext cx="3359693" cy="461665"/>
              </a:xfrm>
              <a:prstGeom prst="rect">
                <a:avLst/>
              </a:prstGeom>
              <a:blipFill>
                <a:blip r:embed="rId6"/>
                <a:stretch>
                  <a:fillRect l="-544" b="-17105"/>
                </a:stretch>
              </a:blipFill>
            </p:spPr>
            <p:txBody>
              <a:bodyPr/>
              <a:lstStyle/>
              <a:p>
                <a:r>
                  <a:rPr lang="LID4096">
                    <a:noFill/>
                  </a:rPr>
                  <a:t> </a:t>
                </a:r>
              </a:p>
            </p:txBody>
          </p:sp>
        </mc:Fallback>
      </mc:AlternateContent>
      <p:sp>
        <p:nvSpPr>
          <p:cNvPr id="27" name="Arrow: Right 26">
            <a:extLst>
              <a:ext uri="{FF2B5EF4-FFF2-40B4-BE49-F238E27FC236}">
                <a16:creationId xmlns:a16="http://schemas.microsoft.com/office/drawing/2014/main" id="{32EDC264-D2BC-F189-6028-736FE725DF61}"/>
              </a:ext>
            </a:extLst>
          </p:cNvPr>
          <p:cNvSpPr/>
          <p:nvPr/>
        </p:nvSpPr>
        <p:spPr>
          <a:xfrm>
            <a:off x="11357608" y="6334898"/>
            <a:ext cx="978408" cy="484632"/>
          </a:xfrm>
          <a:prstGeom prst="rightArrow">
            <a:avLst>
              <a:gd name="adj1" fmla="val 4401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8" name="TextBox 27">
            <a:extLst>
              <a:ext uri="{FF2B5EF4-FFF2-40B4-BE49-F238E27FC236}">
                <a16:creationId xmlns:a16="http://schemas.microsoft.com/office/drawing/2014/main" id="{A5C66003-F3C8-A80D-D247-4B0B1544A8DF}"/>
              </a:ext>
            </a:extLst>
          </p:cNvPr>
          <p:cNvSpPr txBox="1"/>
          <p:nvPr/>
        </p:nvSpPr>
        <p:spPr>
          <a:xfrm>
            <a:off x="11111880" y="5780592"/>
            <a:ext cx="1470925" cy="646331"/>
          </a:xfrm>
          <a:prstGeom prst="rect">
            <a:avLst/>
          </a:prstGeom>
          <a:noFill/>
        </p:spPr>
        <p:txBody>
          <a:bodyPr wrap="square">
            <a:spAutoFit/>
          </a:bodyPr>
          <a:lstStyle/>
          <a:p>
            <a:r>
              <a:rPr lang="en-US" sz="3600" dirty="0">
                <a:solidFill>
                  <a:schemeClr val="bg2">
                    <a:lumMod val="10000"/>
                  </a:schemeClr>
                </a:solidFill>
              </a:rPr>
              <a:t>Pause</a:t>
            </a:r>
            <a:endParaRPr lang="LID4096" sz="3600" dirty="0">
              <a:solidFill>
                <a:schemeClr val="bg2">
                  <a:lumMod val="10000"/>
                </a:schemeClr>
              </a:solidFill>
            </a:endParaRPr>
          </a:p>
        </p:txBody>
      </p:sp>
      <p:sp>
        <p:nvSpPr>
          <p:cNvPr id="31" name="Rectangle 22">
            <a:extLst>
              <a:ext uri="{FF2B5EF4-FFF2-40B4-BE49-F238E27FC236}">
                <a16:creationId xmlns:a16="http://schemas.microsoft.com/office/drawing/2014/main" id="{6887E556-BFD7-F7E3-6310-A7B51051572F}"/>
              </a:ext>
            </a:extLst>
          </p:cNvPr>
          <p:cNvSpPr>
            <a:spLocks noChangeArrowheads="1"/>
          </p:cNvSpPr>
          <p:nvPr/>
        </p:nvSpPr>
        <p:spPr bwMode="auto">
          <a:xfrm>
            <a:off x="17736616" y="5354216"/>
            <a:ext cx="6923631"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lang="en-US" altLang="en-US" sz="4000" dirty="0">
                <a:latin typeface="Poppins Medium" charset="0"/>
                <a:ea typeface="Poppins Medium" charset="0"/>
                <a:cs typeface="Poppins Medium" charset="0"/>
              </a:rPr>
              <a:t>When migrations seem ineffective on the local memory hit rate</a:t>
            </a:r>
          </a:p>
        </p:txBody>
      </p:sp>
      <p:sp>
        <p:nvSpPr>
          <p:cNvPr id="32" name="TextBox 31">
            <a:extLst>
              <a:ext uri="{FF2B5EF4-FFF2-40B4-BE49-F238E27FC236}">
                <a16:creationId xmlns:a16="http://schemas.microsoft.com/office/drawing/2014/main" id="{D8A31EB9-F656-26B6-5770-B250A2B95EF3}"/>
              </a:ext>
            </a:extLst>
          </p:cNvPr>
          <p:cNvSpPr txBox="1"/>
          <p:nvPr/>
        </p:nvSpPr>
        <p:spPr>
          <a:xfrm>
            <a:off x="1533152" y="1529408"/>
            <a:ext cx="19875872"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Migration Utility Inspection</a:t>
            </a:r>
          </a:p>
        </p:txBody>
      </p:sp>
      <p:sp>
        <p:nvSpPr>
          <p:cNvPr id="35" name="Flowchart: Preparation 34">
            <a:extLst>
              <a:ext uri="{FF2B5EF4-FFF2-40B4-BE49-F238E27FC236}">
                <a16:creationId xmlns:a16="http://schemas.microsoft.com/office/drawing/2014/main" id="{39830A8C-19DA-0D4E-E749-0E100C167B2B}"/>
              </a:ext>
            </a:extLst>
          </p:cNvPr>
          <p:cNvSpPr/>
          <p:nvPr/>
        </p:nvSpPr>
        <p:spPr>
          <a:xfrm>
            <a:off x="6190633" y="7790451"/>
            <a:ext cx="6001367" cy="1778830"/>
          </a:xfrm>
          <a:prstGeom prst="flowChartPreparation">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ltLang="en-US" sz="3600" dirty="0">
              <a:latin typeface="Poppins Medium" charset="0"/>
              <a:ea typeface="Poppins Medium" charset="0"/>
              <a:cs typeface="Poppins Medium" charset="0"/>
            </a:endParaRPr>
          </a:p>
        </p:txBody>
      </p:sp>
      <p:sp>
        <p:nvSpPr>
          <p:cNvPr id="37" name="Rectangle 22">
            <a:extLst>
              <a:ext uri="{FF2B5EF4-FFF2-40B4-BE49-F238E27FC236}">
                <a16:creationId xmlns:a16="http://schemas.microsoft.com/office/drawing/2014/main" id="{38AE2D9E-7057-DEDC-4D81-B6FFBE64FDBC}"/>
              </a:ext>
            </a:extLst>
          </p:cNvPr>
          <p:cNvSpPr>
            <a:spLocks noChangeArrowheads="1"/>
          </p:cNvSpPr>
          <p:nvPr/>
        </p:nvSpPr>
        <p:spPr bwMode="auto">
          <a:xfrm>
            <a:off x="6503368" y="8010128"/>
            <a:ext cx="532557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altLang="en-US" sz="3600" dirty="0">
                <a:latin typeface="Poppins Medium" charset="0"/>
                <a:ea typeface="Poppins Medium" charset="0"/>
                <a:cs typeface="Poppins Medium" charset="0"/>
              </a:rPr>
              <a:t>Local vs. Remote</a:t>
            </a:r>
            <a:br>
              <a:rPr lang="en-US" altLang="en-US" sz="3600" dirty="0">
                <a:latin typeface="Poppins Medium" charset="0"/>
                <a:ea typeface="Poppins Medium" charset="0"/>
                <a:cs typeface="Poppins Medium" charset="0"/>
              </a:rPr>
            </a:br>
            <a:r>
              <a:rPr lang="en-US" altLang="en-US" sz="3600" dirty="0">
                <a:latin typeface="Poppins Medium" charset="0"/>
                <a:ea typeface="Poppins Medium" charset="0"/>
                <a:cs typeface="Poppins Medium" charset="0"/>
              </a:rPr>
              <a:t>miss ratio is constant</a:t>
            </a:r>
          </a:p>
        </p:txBody>
      </p:sp>
    </p:spTree>
    <p:extLst>
      <p:ext uri="{BB962C8B-B14F-4D97-AF65-F5344CB8AC3E}">
        <p14:creationId xmlns:p14="http://schemas.microsoft.com/office/powerpoint/2010/main" val="1057684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3E26F2A-6AC1-4D5A-B91C-3DD5F14DDA72}"/>
              </a:ext>
            </a:extLst>
          </p:cNvPr>
          <p:cNvSpPr txBox="1"/>
          <p:nvPr/>
        </p:nvSpPr>
        <p:spPr>
          <a:xfrm>
            <a:off x="1533152" y="1529408"/>
            <a:ext cx="19875872"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Evaluation</a:t>
            </a:r>
          </a:p>
        </p:txBody>
      </p:sp>
      <p:sp>
        <p:nvSpPr>
          <p:cNvPr id="33" name="Rectangle 22">
            <a:extLst>
              <a:ext uri="{FF2B5EF4-FFF2-40B4-BE49-F238E27FC236}">
                <a16:creationId xmlns:a16="http://schemas.microsoft.com/office/drawing/2014/main" id="{434283D1-3CD1-5A62-B767-556ECC738CF9}"/>
              </a:ext>
            </a:extLst>
          </p:cNvPr>
          <p:cNvSpPr>
            <a:spLocks noChangeArrowheads="1"/>
          </p:cNvSpPr>
          <p:nvPr/>
        </p:nvSpPr>
        <p:spPr bwMode="auto">
          <a:xfrm>
            <a:off x="1539143" y="3041576"/>
            <a:ext cx="22678193" cy="100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lang="en-US" altLang="en-US" sz="4400" dirty="0">
                <a:latin typeface="Poppins Medium" charset="0"/>
                <a:ea typeface="Poppins Medium" charset="0"/>
                <a:cs typeface="Poppins Medium" charset="0"/>
              </a:rPr>
              <a:t>Performed on Intel’s PMEP platform:</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Configurable remote memory access latency</a:t>
            </a:r>
          </a:p>
          <a:p>
            <a:pPr defTabSz="914400">
              <a:lnSpc>
                <a:spcPct val="150000"/>
              </a:lnSpc>
            </a:pPr>
            <a:endParaRPr lang="en-US" altLang="en-US" sz="4400" dirty="0">
              <a:latin typeface="Poppins Medium" charset="0"/>
              <a:ea typeface="Poppins Medium" charset="0"/>
              <a:cs typeface="Poppins Medium" charset="0"/>
            </a:endParaRPr>
          </a:p>
          <a:p>
            <a:pPr defTabSz="914400">
              <a:lnSpc>
                <a:spcPct val="150000"/>
              </a:lnSpc>
            </a:pPr>
            <a:r>
              <a:rPr lang="en-US" altLang="en-US" sz="4400" dirty="0">
                <a:latin typeface="Poppins Medium" charset="0"/>
                <a:ea typeface="Poppins Medium" charset="0"/>
                <a:cs typeface="Poppins Medium" charset="0"/>
              </a:rPr>
              <a:t>Evaluated Systems:</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All-remote (cache-line accesses to remote memory)</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Swap (optimized swap w/o block layer)</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Nimble-base (current state of the art hybrid disaggregated memory system)</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Nimble-huge (Nimble with huge pages)</a:t>
            </a:r>
          </a:p>
          <a:p>
            <a:pPr marL="571500" indent="-571500" defTabSz="914400">
              <a:lnSpc>
                <a:spcPct val="150000"/>
              </a:lnSpc>
              <a:buFont typeface="Arial" panose="020B0604020202020204" pitchFamily="34" charset="0"/>
              <a:buChar char="•"/>
            </a:pPr>
            <a:r>
              <a:rPr lang="en-US" altLang="en-US" sz="4400" dirty="0" err="1">
                <a:latin typeface="Poppins Medium" charset="0"/>
                <a:ea typeface="Poppins Medium" charset="0"/>
                <a:cs typeface="Poppins Medium" charset="0"/>
              </a:rPr>
              <a:t>HotBox</a:t>
            </a:r>
            <a:r>
              <a:rPr lang="en-US" altLang="en-US" sz="4400" dirty="0">
                <a:latin typeface="Poppins Medium" charset="0"/>
                <a:ea typeface="Poppins Medium" charset="0"/>
                <a:cs typeface="Poppins Medium" charset="0"/>
              </a:rPr>
              <a:t> w/o adaptive throttling</a:t>
            </a:r>
          </a:p>
          <a:p>
            <a:pPr marL="571500" indent="-571500" defTabSz="914400">
              <a:lnSpc>
                <a:spcPct val="150000"/>
              </a:lnSpc>
              <a:buFont typeface="Arial" panose="020B0604020202020204" pitchFamily="34" charset="0"/>
              <a:buChar char="•"/>
            </a:pPr>
            <a:r>
              <a:rPr lang="en-US" altLang="en-US" sz="4400" dirty="0" err="1">
                <a:latin typeface="Poppins Medium" charset="0"/>
                <a:ea typeface="Poppins Medium" charset="0"/>
                <a:cs typeface="Poppins Medium" charset="0"/>
              </a:rPr>
              <a:t>HotBox</a:t>
            </a:r>
            <a:endParaRPr lang="en-US" altLang="en-US" sz="4400" dirty="0">
              <a:latin typeface="Poppins Medium" charset="0"/>
              <a:ea typeface="Poppins Medium" charset="0"/>
              <a:cs typeface="Poppins Medium" charset="0"/>
            </a:endParaRPr>
          </a:p>
        </p:txBody>
      </p:sp>
    </p:spTree>
    <p:extLst>
      <p:ext uri="{BB962C8B-B14F-4D97-AF65-F5344CB8AC3E}">
        <p14:creationId xmlns:p14="http://schemas.microsoft.com/office/powerpoint/2010/main" val="2928062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3E26F2A-6AC1-4D5A-B91C-3DD5F14DDA72}"/>
              </a:ext>
            </a:extLst>
          </p:cNvPr>
          <p:cNvSpPr txBox="1"/>
          <p:nvPr/>
        </p:nvSpPr>
        <p:spPr>
          <a:xfrm>
            <a:off x="1533152" y="1529408"/>
            <a:ext cx="19875872"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Evaluation of core ideas</a:t>
            </a:r>
          </a:p>
        </p:txBody>
      </p:sp>
      <p:pic>
        <p:nvPicPr>
          <p:cNvPr id="3" name="Picture 2">
            <a:extLst>
              <a:ext uri="{FF2B5EF4-FFF2-40B4-BE49-F238E27FC236}">
                <a16:creationId xmlns:a16="http://schemas.microsoft.com/office/drawing/2014/main" id="{D6CBA500-BD6D-26EB-276B-0FB4F893BB62}"/>
              </a:ext>
            </a:extLst>
          </p:cNvPr>
          <p:cNvPicPr>
            <a:picLocks noChangeAspect="1"/>
          </p:cNvPicPr>
          <p:nvPr/>
        </p:nvPicPr>
        <p:blipFill rotWithShape="1">
          <a:blip r:embed="rId3"/>
          <a:srcRect r="60942"/>
          <a:stretch/>
        </p:blipFill>
        <p:spPr>
          <a:xfrm>
            <a:off x="3620993" y="2969568"/>
            <a:ext cx="8787031" cy="7056784"/>
          </a:xfrm>
          <a:prstGeom prst="rect">
            <a:avLst/>
          </a:prstGeom>
        </p:spPr>
      </p:pic>
      <p:pic>
        <p:nvPicPr>
          <p:cNvPr id="5" name="Picture 4">
            <a:extLst>
              <a:ext uri="{FF2B5EF4-FFF2-40B4-BE49-F238E27FC236}">
                <a16:creationId xmlns:a16="http://schemas.microsoft.com/office/drawing/2014/main" id="{3C5DBD89-E996-D607-9B0C-AE24FA37AE57}"/>
              </a:ext>
            </a:extLst>
          </p:cNvPr>
          <p:cNvPicPr>
            <a:picLocks noChangeAspect="1"/>
          </p:cNvPicPr>
          <p:nvPr/>
        </p:nvPicPr>
        <p:blipFill>
          <a:blip r:embed="rId4"/>
          <a:stretch>
            <a:fillRect/>
          </a:stretch>
        </p:blipFill>
        <p:spPr>
          <a:xfrm>
            <a:off x="72008" y="10764336"/>
            <a:ext cx="24361352" cy="973030"/>
          </a:xfrm>
          <a:prstGeom prst="rect">
            <a:avLst/>
          </a:prstGeom>
        </p:spPr>
      </p:pic>
      <p:pic>
        <p:nvPicPr>
          <p:cNvPr id="7" name="Picture 6">
            <a:extLst>
              <a:ext uri="{FF2B5EF4-FFF2-40B4-BE49-F238E27FC236}">
                <a16:creationId xmlns:a16="http://schemas.microsoft.com/office/drawing/2014/main" id="{62EC8F29-5A1C-4EDA-D245-2D2C27524AC3}"/>
              </a:ext>
            </a:extLst>
          </p:cNvPr>
          <p:cNvPicPr>
            <a:picLocks noChangeAspect="1"/>
          </p:cNvPicPr>
          <p:nvPr/>
        </p:nvPicPr>
        <p:blipFill rotWithShape="1">
          <a:blip r:embed="rId5"/>
          <a:srcRect l="47392"/>
          <a:stretch/>
        </p:blipFill>
        <p:spPr>
          <a:xfrm>
            <a:off x="12408024" y="3377124"/>
            <a:ext cx="7776864" cy="6764237"/>
          </a:xfrm>
          <a:prstGeom prst="rect">
            <a:avLst/>
          </a:prstGeom>
        </p:spPr>
      </p:pic>
      <p:cxnSp>
        <p:nvCxnSpPr>
          <p:cNvPr id="9" name="Straight Connector 8">
            <a:extLst>
              <a:ext uri="{FF2B5EF4-FFF2-40B4-BE49-F238E27FC236}">
                <a16:creationId xmlns:a16="http://schemas.microsoft.com/office/drawing/2014/main" id="{6EC7066C-2030-4743-B6FC-C7A846135C5A}"/>
              </a:ext>
            </a:extLst>
          </p:cNvPr>
          <p:cNvCxnSpPr/>
          <p:nvPr/>
        </p:nvCxnSpPr>
        <p:spPr>
          <a:xfrm>
            <a:off x="18312680" y="5561856"/>
            <a:ext cx="0" cy="1440160"/>
          </a:xfrm>
          <a:prstGeom prst="line">
            <a:avLst/>
          </a:prstGeom>
          <a:ln w="76200">
            <a:solidFill>
              <a:schemeClr val="accent6">
                <a:lumMod val="75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C4D4082-2464-5853-954B-7B2747358B42}"/>
              </a:ext>
            </a:extLst>
          </p:cNvPr>
          <p:cNvSpPr txBox="1"/>
          <p:nvPr/>
        </p:nvSpPr>
        <p:spPr>
          <a:xfrm>
            <a:off x="16008424" y="5561856"/>
            <a:ext cx="2592288" cy="1200329"/>
          </a:xfrm>
          <a:prstGeom prst="rect">
            <a:avLst/>
          </a:prstGeom>
          <a:noFill/>
        </p:spPr>
        <p:txBody>
          <a:bodyPr wrap="square">
            <a:spAutoFit/>
          </a:bodyPr>
          <a:lstStyle/>
          <a:p>
            <a:r>
              <a:rPr lang="en-US" altLang="en-US" sz="3600" dirty="0">
                <a:solidFill>
                  <a:srgbClr val="FF0000"/>
                </a:solidFill>
                <a:latin typeface="Poppins Medium" charset="0"/>
                <a:ea typeface="Poppins Medium" charset="0"/>
                <a:cs typeface="Poppins Medium" charset="0"/>
              </a:rPr>
              <a:t>Adaptive</a:t>
            </a:r>
          </a:p>
          <a:p>
            <a:r>
              <a:rPr lang="en-US" sz="3600" dirty="0">
                <a:solidFill>
                  <a:srgbClr val="FF0000"/>
                </a:solidFill>
                <a:latin typeface="Poppins Medium" charset="0"/>
                <a:cs typeface="Poppins Medium" charset="0"/>
              </a:rPr>
              <a:t>throttling</a:t>
            </a:r>
            <a:endParaRPr lang="LID4096" dirty="0">
              <a:solidFill>
                <a:srgbClr val="FF0000"/>
              </a:solidFill>
            </a:endParaRPr>
          </a:p>
        </p:txBody>
      </p:sp>
      <p:cxnSp>
        <p:nvCxnSpPr>
          <p:cNvPr id="20" name="Straight Connector 19">
            <a:extLst>
              <a:ext uri="{FF2B5EF4-FFF2-40B4-BE49-F238E27FC236}">
                <a16:creationId xmlns:a16="http://schemas.microsoft.com/office/drawing/2014/main" id="{637D5DC9-93EF-D4D2-F469-51E3DA9D25DB}"/>
              </a:ext>
            </a:extLst>
          </p:cNvPr>
          <p:cNvCxnSpPr>
            <a:cxnSpLocks/>
          </p:cNvCxnSpPr>
          <p:nvPr/>
        </p:nvCxnSpPr>
        <p:spPr>
          <a:xfrm>
            <a:off x="10391800" y="4985792"/>
            <a:ext cx="0" cy="1224136"/>
          </a:xfrm>
          <a:prstGeom prst="line">
            <a:avLst/>
          </a:prstGeom>
          <a:ln w="76200">
            <a:solidFill>
              <a:schemeClr val="accent6">
                <a:lumMod val="75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0484346-A39F-906E-81EF-095290C44C0B}"/>
              </a:ext>
            </a:extLst>
          </p:cNvPr>
          <p:cNvSpPr txBox="1"/>
          <p:nvPr/>
        </p:nvSpPr>
        <p:spPr>
          <a:xfrm>
            <a:off x="6840025" y="3785463"/>
            <a:ext cx="3695791" cy="1200329"/>
          </a:xfrm>
          <a:prstGeom prst="rect">
            <a:avLst/>
          </a:prstGeom>
          <a:noFill/>
        </p:spPr>
        <p:txBody>
          <a:bodyPr wrap="square">
            <a:spAutoFit/>
          </a:bodyPr>
          <a:lstStyle/>
          <a:p>
            <a:r>
              <a:rPr lang="en-US" altLang="en-US" sz="3600" dirty="0">
                <a:solidFill>
                  <a:srgbClr val="FF0000"/>
                </a:solidFill>
                <a:latin typeface="Poppins Medium" charset="0"/>
                <a:ea typeface="Poppins Medium" charset="0"/>
                <a:cs typeface="Poppins Medium" charset="0"/>
              </a:rPr>
              <a:t>Hotness Fragmentation</a:t>
            </a:r>
            <a:endParaRPr lang="LID4096" dirty="0">
              <a:solidFill>
                <a:srgbClr val="FF0000"/>
              </a:solidFill>
            </a:endParaRPr>
          </a:p>
        </p:txBody>
      </p:sp>
      <p:sp>
        <p:nvSpPr>
          <p:cNvPr id="2" name="Rectangle 1">
            <a:extLst>
              <a:ext uri="{FF2B5EF4-FFF2-40B4-BE49-F238E27FC236}">
                <a16:creationId xmlns:a16="http://schemas.microsoft.com/office/drawing/2014/main" id="{9CAF226F-A674-93CD-68C9-5BED8DEFB4A6}"/>
              </a:ext>
            </a:extLst>
          </p:cNvPr>
          <p:cNvSpPr/>
          <p:nvPr/>
        </p:nvSpPr>
        <p:spPr>
          <a:xfrm>
            <a:off x="11615937" y="4481736"/>
            <a:ext cx="504050" cy="4536504"/>
          </a:xfrm>
          <a:prstGeom prst="rect">
            <a:avLst/>
          </a:prstGeom>
          <a:solidFill>
            <a:srgbClr val="FFFF0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1" name="Rectangle 10">
            <a:extLst>
              <a:ext uri="{FF2B5EF4-FFF2-40B4-BE49-F238E27FC236}">
                <a16:creationId xmlns:a16="http://schemas.microsoft.com/office/drawing/2014/main" id="{067B0027-8C34-9B48-960A-DE71C8018828}"/>
              </a:ext>
            </a:extLst>
          </p:cNvPr>
          <p:cNvSpPr/>
          <p:nvPr/>
        </p:nvSpPr>
        <p:spPr>
          <a:xfrm>
            <a:off x="18386745" y="5345832"/>
            <a:ext cx="502003" cy="3672408"/>
          </a:xfrm>
          <a:prstGeom prst="rect">
            <a:avLst/>
          </a:prstGeom>
          <a:solidFill>
            <a:srgbClr val="FFFF0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2" name="Rectangle 11">
            <a:extLst>
              <a:ext uri="{FF2B5EF4-FFF2-40B4-BE49-F238E27FC236}">
                <a16:creationId xmlns:a16="http://schemas.microsoft.com/office/drawing/2014/main" id="{6EB10975-D33F-3CF4-86F3-8F9230489754}"/>
              </a:ext>
            </a:extLst>
          </p:cNvPr>
          <p:cNvSpPr/>
          <p:nvPr/>
        </p:nvSpPr>
        <p:spPr>
          <a:xfrm>
            <a:off x="15072318" y="6261389"/>
            <a:ext cx="502003" cy="2756851"/>
          </a:xfrm>
          <a:prstGeom prst="rect">
            <a:avLst/>
          </a:prstGeom>
          <a:solidFill>
            <a:srgbClr val="FFFF0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4" name="Rectangle 13">
            <a:extLst>
              <a:ext uri="{FF2B5EF4-FFF2-40B4-BE49-F238E27FC236}">
                <a16:creationId xmlns:a16="http://schemas.microsoft.com/office/drawing/2014/main" id="{38A4C8DF-3513-4784-5E46-0D1AAFA0AB96}"/>
              </a:ext>
            </a:extLst>
          </p:cNvPr>
          <p:cNvSpPr/>
          <p:nvPr/>
        </p:nvSpPr>
        <p:spPr>
          <a:xfrm>
            <a:off x="8275710" y="5872250"/>
            <a:ext cx="461890" cy="3145990"/>
          </a:xfrm>
          <a:prstGeom prst="rect">
            <a:avLst/>
          </a:prstGeom>
          <a:solidFill>
            <a:srgbClr val="FFFF0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342432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3E26F2A-6AC1-4D5A-B91C-3DD5F14DDA72}"/>
              </a:ext>
            </a:extLst>
          </p:cNvPr>
          <p:cNvSpPr txBox="1"/>
          <p:nvPr/>
        </p:nvSpPr>
        <p:spPr>
          <a:xfrm>
            <a:off x="1533152" y="1529408"/>
            <a:ext cx="20667960"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Evaluation of Migration Decisions &amp; Overheads</a:t>
            </a:r>
          </a:p>
        </p:txBody>
      </p:sp>
      <p:pic>
        <p:nvPicPr>
          <p:cNvPr id="4" name="Picture 3">
            <a:extLst>
              <a:ext uri="{FF2B5EF4-FFF2-40B4-BE49-F238E27FC236}">
                <a16:creationId xmlns:a16="http://schemas.microsoft.com/office/drawing/2014/main" id="{F010E99D-3A05-3FF3-60BA-8B047BAC7D06}"/>
              </a:ext>
            </a:extLst>
          </p:cNvPr>
          <p:cNvPicPr>
            <a:picLocks noChangeAspect="1"/>
          </p:cNvPicPr>
          <p:nvPr/>
        </p:nvPicPr>
        <p:blipFill>
          <a:blip r:embed="rId3"/>
          <a:stretch>
            <a:fillRect/>
          </a:stretch>
        </p:blipFill>
        <p:spPr>
          <a:xfrm>
            <a:off x="2614936" y="2504239"/>
            <a:ext cx="18414957" cy="10258417"/>
          </a:xfrm>
          <a:prstGeom prst="rect">
            <a:avLst/>
          </a:prstGeom>
        </p:spPr>
      </p:pic>
      <p:sp>
        <p:nvSpPr>
          <p:cNvPr id="6" name="Oval 5">
            <a:extLst>
              <a:ext uri="{FF2B5EF4-FFF2-40B4-BE49-F238E27FC236}">
                <a16:creationId xmlns:a16="http://schemas.microsoft.com/office/drawing/2014/main" id="{559BFAE1-E6DC-0620-75F2-E0C3F5AC21DF}"/>
              </a:ext>
            </a:extLst>
          </p:cNvPr>
          <p:cNvSpPr/>
          <p:nvPr/>
        </p:nvSpPr>
        <p:spPr>
          <a:xfrm>
            <a:off x="14280232" y="7938120"/>
            <a:ext cx="1080120" cy="11521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Arrow: Down 7">
            <a:extLst>
              <a:ext uri="{FF2B5EF4-FFF2-40B4-BE49-F238E27FC236}">
                <a16:creationId xmlns:a16="http://schemas.microsoft.com/office/drawing/2014/main" id="{FAA0CFB4-7EE6-54EB-F872-2DFD66DA874C}"/>
              </a:ext>
            </a:extLst>
          </p:cNvPr>
          <p:cNvSpPr/>
          <p:nvPr/>
        </p:nvSpPr>
        <p:spPr>
          <a:xfrm rot="726463">
            <a:off x="19721644" y="6404127"/>
            <a:ext cx="720080"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28897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2"/>
          <p:cNvSpPr>
            <a:spLocks noChangeArrowheads="1"/>
          </p:cNvSpPr>
          <p:nvPr/>
        </p:nvSpPr>
        <p:spPr bwMode="auto">
          <a:xfrm>
            <a:off x="1174776" y="2537520"/>
            <a:ext cx="23110241" cy="702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Disaggregated memory introduces additional considerations to OS design:</a:t>
            </a:r>
          </a:p>
          <a:p>
            <a:pPr marL="1028700" lvl="1"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Typical page management optimizations break </a:t>
            </a:r>
          </a:p>
          <a:p>
            <a:pPr marL="1943100" lvl="3"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Huge pages not beneficial</a:t>
            </a:r>
          </a:p>
          <a:p>
            <a:pPr marL="1028700" lvl="1"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Relative page utility matters most</a:t>
            </a:r>
          </a:p>
          <a:p>
            <a:pPr marL="1028700" lvl="1" indent="-571500" defTabSz="914400">
              <a:lnSpc>
                <a:spcPct val="150000"/>
              </a:lnSpc>
              <a:buFont typeface="Arial" panose="020B0604020202020204" pitchFamily="34" charset="0"/>
              <a:buChar char="•"/>
            </a:pPr>
            <a:endParaRPr lang="en-US" altLang="en-US" sz="4400" dirty="0">
              <a:latin typeface="Poppins Medium" charset="0"/>
              <a:ea typeface="Poppins Medium" charset="0"/>
              <a:cs typeface="Poppins Medium" charset="0"/>
            </a:endParaRPr>
          </a:p>
          <a:p>
            <a:pPr lvl="1" defTabSz="914400">
              <a:lnSpc>
                <a:spcPct val="150000"/>
              </a:lnSpc>
            </a:pPr>
            <a:r>
              <a:rPr lang="en-US" altLang="en-US" sz="4400" dirty="0" err="1">
                <a:latin typeface="Poppins Medium" charset="0"/>
                <a:ea typeface="Poppins Medium" charset="0"/>
                <a:cs typeface="Poppins Medium" charset="0"/>
              </a:rPr>
              <a:t>HotBox</a:t>
            </a:r>
            <a:r>
              <a:rPr lang="en-US" altLang="en-US" sz="4400" dirty="0">
                <a:latin typeface="Poppins Medium" charset="0"/>
                <a:ea typeface="Poppins Medium" charset="0"/>
                <a:cs typeface="Poppins Medium" charset="0"/>
              </a:rPr>
              <a:t>: Linux memory management subsystem for disaggregated memory</a:t>
            </a:r>
          </a:p>
          <a:p>
            <a:pPr marL="1028700" lvl="1"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Top-down driven design for efficiency and low-overheads</a:t>
            </a:r>
          </a:p>
        </p:txBody>
      </p:sp>
      <p:sp>
        <p:nvSpPr>
          <p:cNvPr id="27" name="TextBox 26"/>
          <p:cNvSpPr txBox="1"/>
          <p:nvPr/>
        </p:nvSpPr>
        <p:spPr>
          <a:xfrm>
            <a:off x="1533152" y="1529408"/>
            <a:ext cx="21748080"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Conclusions</a:t>
            </a:r>
          </a:p>
        </p:txBody>
      </p:sp>
      <p:pic>
        <p:nvPicPr>
          <p:cNvPr id="8" name="Picture 7" descr="Email, Open Mail, New Email Icon Stock Illustration - Illustration of  communication, sign: 158557376">
            <a:extLst>
              <a:ext uri="{FF2B5EF4-FFF2-40B4-BE49-F238E27FC236}">
                <a16:creationId xmlns:a16="http://schemas.microsoft.com/office/drawing/2014/main" id="{10CAC91A-4024-F04E-9836-FC4BA31A7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3743" y="11715727"/>
            <a:ext cx="1118937" cy="111893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2">
            <a:extLst>
              <a:ext uri="{FF2B5EF4-FFF2-40B4-BE49-F238E27FC236}">
                <a16:creationId xmlns:a16="http://schemas.microsoft.com/office/drawing/2014/main" id="{B103FBAB-9624-AE6A-B441-4B0A1B6C2720}"/>
              </a:ext>
            </a:extLst>
          </p:cNvPr>
          <p:cNvSpPr>
            <a:spLocks noChangeArrowheads="1"/>
          </p:cNvSpPr>
          <p:nvPr/>
        </p:nvSpPr>
        <p:spPr bwMode="auto">
          <a:xfrm>
            <a:off x="8712680" y="11744367"/>
            <a:ext cx="9505056" cy="93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lang="en-US" altLang="en-US" sz="4400" dirty="0">
                <a:latin typeface="Poppins Medium" charset="0"/>
                <a:ea typeface="Poppins Medium" charset="0"/>
                <a:cs typeface="Poppins Medium" charset="0"/>
              </a:rPr>
              <a:t>shaiberg1@tx.technion.ac.il</a:t>
            </a:r>
          </a:p>
        </p:txBody>
      </p:sp>
      <p:sp>
        <p:nvSpPr>
          <p:cNvPr id="10" name="Rectangle 22">
            <a:extLst>
              <a:ext uri="{FF2B5EF4-FFF2-40B4-BE49-F238E27FC236}">
                <a16:creationId xmlns:a16="http://schemas.microsoft.com/office/drawing/2014/main" id="{92141BB0-E9FB-6988-9C47-EED0D85A1F4D}"/>
              </a:ext>
            </a:extLst>
          </p:cNvPr>
          <p:cNvSpPr>
            <a:spLocks noChangeArrowheads="1"/>
          </p:cNvSpPr>
          <p:nvPr/>
        </p:nvSpPr>
        <p:spPr bwMode="auto">
          <a:xfrm>
            <a:off x="9383688" y="9735849"/>
            <a:ext cx="4968552" cy="19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14400">
              <a:lnSpc>
                <a:spcPct val="150000"/>
              </a:lnSpc>
            </a:pPr>
            <a:r>
              <a:rPr lang="en-US" altLang="en-US" sz="4400" dirty="0">
                <a:latin typeface="Poppins Medium" charset="0"/>
                <a:ea typeface="Poppins Medium" charset="0"/>
                <a:cs typeface="Poppins Medium" charset="0"/>
              </a:rPr>
              <a:t>Thank you!</a:t>
            </a:r>
          </a:p>
          <a:p>
            <a:pPr algn="ctr" defTabSz="914400">
              <a:lnSpc>
                <a:spcPct val="150000"/>
              </a:lnSpc>
            </a:pPr>
            <a:r>
              <a:rPr lang="en-US" altLang="en-US" sz="4400" dirty="0">
                <a:latin typeface="Poppins Medium" charset="0"/>
                <a:ea typeface="Poppins Medium" charset="0"/>
                <a:cs typeface="Poppins Medium" charset="0"/>
              </a:rPr>
              <a:t>Questions?</a:t>
            </a:r>
          </a:p>
        </p:txBody>
      </p:sp>
    </p:spTree>
    <p:extLst>
      <p:ext uri="{BB962C8B-B14F-4D97-AF65-F5344CB8AC3E}">
        <p14:creationId xmlns:p14="http://schemas.microsoft.com/office/powerpoint/2010/main" val="3025828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Rectangle 22"/>
          <p:cNvSpPr>
            <a:spLocks noChangeArrowheads="1"/>
          </p:cNvSpPr>
          <p:nvPr/>
        </p:nvSpPr>
        <p:spPr bwMode="auto">
          <a:xfrm>
            <a:off x="958752" y="4496460"/>
            <a:ext cx="12601400" cy="39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lang="en-US" altLang="en-US" sz="4400" dirty="0">
                <a:latin typeface="Poppins Medium" charset="0"/>
                <a:ea typeface="Poppins Medium" charset="0"/>
                <a:cs typeface="Poppins Medium" charset="0"/>
              </a:rPr>
              <a:t>Memory Tiering:</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High-capacity memory at lower cost</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Lower per-byte cost</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Higher latency</a:t>
            </a:r>
          </a:p>
        </p:txBody>
      </p:sp>
      <p:sp>
        <p:nvSpPr>
          <p:cNvPr id="27" name="TextBox 26"/>
          <p:cNvSpPr txBox="1"/>
          <p:nvPr/>
        </p:nvSpPr>
        <p:spPr>
          <a:xfrm>
            <a:off x="1533152" y="1529408"/>
            <a:ext cx="21748080"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Background: Tiered Memory</a:t>
            </a:r>
          </a:p>
        </p:txBody>
      </p:sp>
      <p:sp>
        <p:nvSpPr>
          <p:cNvPr id="7" name="Arrow: Down 6">
            <a:extLst>
              <a:ext uri="{FF2B5EF4-FFF2-40B4-BE49-F238E27FC236}">
                <a16:creationId xmlns:a16="http://schemas.microsoft.com/office/drawing/2014/main" id="{26E7EB65-AE1E-3A8C-A590-3A0706A3BD03}"/>
              </a:ext>
            </a:extLst>
          </p:cNvPr>
          <p:cNvSpPr/>
          <p:nvPr/>
        </p:nvSpPr>
        <p:spPr>
          <a:xfrm>
            <a:off x="18574323" y="5772937"/>
            <a:ext cx="864096" cy="1728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9" name="Picture 8">
            <a:extLst>
              <a:ext uri="{FF2B5EF4-FFF2-40B4-BE49-F238E27FC236}">
                <a16:creationId xmlns:a16="http://schemas.microsoft.com/office/drawing/2014/main" id="{3975C12F-B1B2-4708-E534-1F237842BB28}"/>
              </a:ext>
            </a:extLst>
          </p:cNvPr>
          <p:cNvPicPr>
            <a:picLocks noChangeAspect="1"/>
          </p:cNvPicPr>
          <p:nvPr/>
        </p:nvPicPr>
        <p:blipFill>
          <a:blip r:embed="rId3"/>
          <a:stretch>
            <a:fillRect/>
          </a:stretch>
        </p:blipFill>
        <p:spPr>
          <a:xfrm>
            <a:off x="16350858" y="3346881"/>
            <a:ext cx="5311026" cy="2174594"/>
          </a:xfrm>
          <a:prstGeom prst="rect">
            <a:avLst/>
          </a:prstGeom>
        </p:spPr>
      </p:pic>
      <p:pic>
        <p:nvPicPr>
          <p:cNvPr id="11" name="Picture 10">
            <a:extLst>
              <a:ext uri="{FF2B5EF4-FFF2-40B4-BE49-F238E27FC236}">
                <a16:creationId xmlns:a16="http://schemas.microsoft.com/office/drawing/2014/main" id="{D04003DF-870B-AD89-DF17-033E66AE77D0}"/>
              </a:ext>
            </a:extLst>
          </p:cNvPr>
          <p:cNvPicPr>
            <a:picLocks noChangeAspect="1"/>
          </p:cNvPicPr>
          <p:nvPr/>
        </p:nvPicPr>
        <p:blipFill>
          <a:blip r:embed="rId4"/>
          <a:stretch>
            <a:fillRect/>
          </a:stretch>
        </p:blipFill>
        <p:spPr>
          <a:xfrm>
            <a:off x="14083439" y="8194526"/>
            <a:ext cx="9845865" cy="2187970"/>
          </a:xfrm>
          <a:prstGeom prst="rect">
            <a:avLst/>
          </a:prstGeom>
        </p:spPr>
      </p:pic>
    </p:spTree>
    <p:extLst>
      <p:ext uri="{BB962C8B-B14F-4D97-AF65-F5344CB8AC3E}">
        <p14:creationId xmlns:p14="http://schemas.microsoft.com/office/powerpoint/2010/main" val="1244524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82757B52-E2C3-B197-AD94-712542677F34}"/>
              </a:ext>
            </a:extLst>
          </p:cNvPr>
          <p:cNvSpPr/>
          <p:nvPr/>
        </p:nvSpPr>
        <p:spPr>
          <a:xfrm>
            <a:off x="8447584" y="4193705"/>
            <a:ext cx="7344816" cy="1202371"/>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1" name="Rectangle: Rounded Corners 20">
            <a:extLst>
              <a:ext uri="{FF2B5EF4-FFF2-40B4-BE49-F238E27FC236}">
                <a16:creationId xmlns:a16="http://schemas.microsoft.com/office/drawing/2014/main" id="{A848B0C3-E7AD-63B2-09DE-E45CB89D7040}"/>
              </a:ext>
            </a:extLst>
          </p:cNvPr>
          <p:cNvSpPr/>
          <p:nvPr/>
        </p:nvSpPr>
        <p:spPr>
          <a:xfrm>
            <a:off x="15936416" y="4193704"/>
            <a:ext cx="7344816" cy="1202371"/>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Rectangle: Rounded Corners 4">
            <a:extLst>
              <a:ext uri="{FF2B5EF4-FFF2-40B4-BE49-F238E27FC236}">
                <a16:creationId xmlns:a16="http://schemas.microsoft.com/office/drawing/2014/main" id="{AF7C8A06-4E01-887A-F9B9-468CC29B4BD1}"/>
              </a:ext>
            </a:extLst>
          </p:cNvPr>
          <p:cNvSpPr/>
          <p:nvPr/>
        </p:nvSpPr>
        <p:spPr>
          <a:xfrm>
            <a:off x="958752" y="4193705"/>
            <a:ext cx="7344816" cy="1202371"/>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 name="Rectangle 3">
            <a:extLst>
              <a:ext uri="{FF2B5EF4-FFF2-40B4-BE49-F238E27FC236}">
                <a16:creationId xmlns:a16="http://schemas.microsoft.com/office/drawing/2014/main" id="{AEC7BD55-B352-0FD0-62F0-68AD0B09CF2A}"/>
              </a:ext>
            </a:extLst>
          </p:cNvPr>
          <p:cNvSpPr/>
          <p:nvPr/>
        </p:nvSpPr>
        <p:spPr>
          <a:xfrm>
            <a:off x="958752" y="5206348"/>
            <a:ext cx="22466496" cy="741229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7" name="TextBox 26"/>
          <p:cNvSpPr txBox="1"/>
          <p:nvPr/>
        </p:nvSpPr>
        <p:spPr>
          <a:xfrm>
            <a:off x="1533152" y="1529408"/>
            <a:ext cx="21748080"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Analysis: Access Granularity</a:t>
            </a:r>
          </a:p>
        </p:txBody>
      </p:sp>
      <p:sp>
        <p:nvSpPr>
          <p:cNvPr id="8" name="TextBox 7">
            <a:extLst>
              <a:ext uri="{FF2B5EF4-FFF2-40B4-BE49-F238E27FC236}">
                <a16:creationId xmlns:a16="http://schemas.microsoft.com/office/drawing/2014/main" id="{E0FF912F-9C0F-9FC5-4CA7-1BBA43B78430}"/>
              </a:ext>
            </a:extLst>
          </p:cNvPr>
          <p:cNvSpPr txBox="1"/>
          <p:nvPr/>
        </p:nvSpPr>
        <p:spPr>
          <a:xfrm>
            <a:off x="3310918" y="3128836"/>
            <a:ext cx="6192688" cy="492443"/>
          </a:xfrm>
          <a:prstGeom prst="rect">
            <a:avLst/>
          </a:prstGeom>
          <a:noFill/>
        </p:spPr>
        <p:txBody>
          <a:bodyPr wrap="square" lIns="0" tIns="0" rIns="0" bIns="0" rtlCol="0">
            <a:spAutoFit/>
          </a:bodyPr>
          <a:lstStyle/>
          <a:p>
            <a:r>
              <a:rPr lang="en-US" sz="3200" b="1" dirty="0">
                <a:solidFill>
                  <a:schemeClr val="bg1"/>
                </a:solidFill>
                <a:latin typeface="Poppins SemiBold" charset="0"/>
                <a:ea typeface="Poppins SemiBold" charset="0"/>
                <a:cs typeface="Poppins SemiBold" charset="0"/>
              </a:rPr>
              <a:t>Access Granularity</a:t>
            </a:r>
          </a:p>
        </p:txBody>
      </p:sp>
      <p:sp>
        <p:nvSpPr>
          <p:cNvPr id="11" name="Rectangle 22">
            <a:extLst>
              <a:ext uri="{FF2B5EF4-FFF2-40B4-BE49-F238E27FC236}">
                <a16:creationId xmlns:a16="http://schemas.microsoft.com/office/drawing/2014/main" id="{B7C0F208-4011-9DD5-6FFC-A21C7E71AEA5}"/>
              </a:ext>
            </a:extLst>
          </p:cNvPr>
          <p:cNvSpPr>
            <a:spLocks noChangeArrowheads="1"/>
          </p:cNvSpPr>
          <p:nvPr/>
        </p:nvSpPr>
        <p:spPr bwMode="auto">
          <a:xfrm>
            <a:off x="1539143" y="3041576"/>
            <a:ext cx="21305713" cy="93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kumimoji="0" lang="en-US" altLang="en-US" sz="4400" u="none" strike="noStrike" cap="none" normalizeH="0" baseline="0" dirty="0">
                <a:ln>
                  <a:noFill/>
                </a:ln>
                <a:effectLst/>
                <a:latin typeface="Poppins Medium" charset="0"/>
                <a:ea typeface="Poppins Medium" charset="0"/>
                <a:cs typeface="Poppins Medium" charset="0"/>
              </a:rPr>
              <a:t>Disaggregated memory system models:</a:t>
            </a:r>
          </a:p>
        </p:txBody>
      </p:sp>
      <p:sp>
        <p:nvSpPr>
          <p:cNvPr id="12" name="Rectangle 22">
            <a:extLst>
              <a:ext uri="{FF2B5EF4-FFF2-40B4-BE49-F238E27FC236}">
                <a16:creationId xmlns:a16="http://schemas.microsoft.com/office/drawing/2014/main" id="{053858A9-CADF-4E6D-D60B-89A1290A9F13}"/>
              </a:ext>
            </a:extLst>
          </p:cNvPr>
          <p:cNvSpPr>
            <a:spLocks noChangeArrowheads="1"/>
          </p:cNvSpPr>
          <p:nvPr/>
        </p:nvSpPr>
        <p:spPr bwMode="auto">
          <a:xfrm>
            <a:off x="1107094" y="4275324"/>
            <a:ext cx="21884538" cy="49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kumimoji="0" lang="en-US" altLang="en-US" sz="4400" u="none" strike="noStrike" cap="none" normalizeH="0" baseline="0" dirty="0">
                <a:ln>
                  <a:noFill/>
                </a:ln>
                <a:effectLst/>
                <a:latin typeface="Poppins Medium" charset="0"/>
                <a:ea typeface="Poppins Medium" charset="0"/>
                <a:cs typeface="Poppins Medium" charset="0"/>
              </a:rPr>
              <a:t>Swap</a:t>
            </a:r>
          </a:p>
          <a:p>
            <a:pPr defTabSz="914400">
              <a:lnSpc>
                <a:spcPct val="150000"/>
              </a:lnSpc>
            </a:pPr>
            <a:r>
              <a:rPr lang="en-US" altLang="en-US" sz="4400" dirty="0">
                <a:latin typeface="Poppins Medium" charset="0"/>
                <a:ea typeface="Poppins Medium" charset="0"/>
                <a:cs typeface="Poppins Medium" charset="0"/>
              </a:rPr>
              <a:t>Disaggregated memory utilized as a swap device:</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Data can only be accessed directly from local memory</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Remote memory access triggers a swap-in operation</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Cold pages are swapped out</a:t>
            </a:r>
          </a:p>
        </p:txBody>
      </p:sp>
      <p:sp>
        <p:nvSpPr>
          <p:cNvPr id="14" name="Rectangle 22">
            <a:extLst>
              <a:ext uri="{FF2B5EF4-FFF2-40B4-BE49-F238E27FC236}">
                <a16:creationId xmlns:a16="http://schemas.microsoft.com/office/drawing/2014/main" id="{5B15B4F8-A346-E8EF-F6A4-DCF9B1FAE758}"/>
              </a:ext>
            </a:extLst>
          </p:cNvPr>
          <p:cNvSpPr>
            <a:spLocks noChangeArrowheads="1"/>
          </p:cNvSpPr>
          <p:nvPr/>
        </p:nvSpPr>
        <p:spPr bwMode="auto">
          <a:xfrm>
            <a:off x="8626772" y="4275324"/>
            <a:ext cx="6696744" cy="93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kumimoji="0" lang="en-US" altLang="en-US" sz="4400" u="none" strike="noStrike" cap="none" normalizeH="0" baseline="0" dirty="0">
                <a:ln>
                  <a:noFill/>
                </a:ln>
                <a:effectLst/>
                <a:latin typeface="Poppins Medium" charset="0"/>
                <a:ea typeface="Poppins Medium" charset="0"/>
                <a:cs typeface="Poppins Medium" charset="0"/>
              </a:rPr>
              <a:t>Cache-line</a:t>
            </a:r>
            <a:endParaRPr lang="en-US" altLang="en-US" sz="4400" dirty="0">
              <a:latin typeface="Poppins Medium" charset="0"/>
              <a:ea typeface="Poppins Medium" charset="0"/>
              <a:cs typeface="Poppins Medium" charset="0"/>
            </a:endParaRPr>
          </a:p>
        </p:txBody>
      </p:sp>
      <p:sp>
        <p:nvSpPr>
          <p:cNvPr id="15" name="Rectangle 22">
            <a:extLst>
              <a:ext uri="{FF2B5EF4-FFF2-40B4-BE49-F238E27FC236}">
                <a16:creationId xmlns:a16="http://schemas.microsoft.com/office/drawing/2014/main" id="{8F6D067D-DA76-7DB1-4A3B-12BD7DE586BA}"/>
              </a:ext>
            </a:extLst>
          </p:cNvPr>
          <p:cNvSpPr>
            <a:spLocks noChangeArrowheads="1"/>
          </p:cNvSpPr>
          <p:nvPr/>
        </p:nvSpPr>
        <p:spPr bwMode="auto">
          <a:xfrm>
            <a:off x="16294888" y="4275324"/>
            <a:ext cx="6696744" cy="93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kumimoji="0" lang="en-US" altLang="en-US" sz="4400" u="none" strike="noStrike" cap="none" normalizeH="0" baseline="0" dirty="0">
                <a:ln>
                  <a:noFill/>
                </a:ln>
                <a:effectLst/>
                <a:latin typeface="Poppins Medium" charset="0"/>
                <a:ea typeface="Poppins Medium" charset="0"/>
                <a:cs typeface="Poppins Medium" charset="0"/>
              </a:rPr>
              <a:t>Hybrid</a:t>
            </a:r>
            <a:endParaRPr lang="en-US" altLang="en-US" sz="4400" dirty="0">
              <a:latin typeface="Poppins Medium" charset="0"/>
              <a:ea typeface="Poppins Medium" charset="0"/>
              <a:cs typeface="Poppins Medium" charset="0"/>
            </a:endParaRPr>
          </a:p>
        </p:txBody>
      </p:sp>
      <p:pic>
        <p:nvPicPr>
          <p:cNvPr id="22" name="Picture 21">
            <a:extLst>
              <a:ext uri="{FF2B5EF4-FFF2-40B4-BE49-F238E27FC236}">
                <a16:creationId xmlns:a16="http://schemas.microsoft.com/office/drawing/2014/main" id="{450BD67A-642E-2AB3-5717-E0E7884E6520}"/>
              </a:ext>
            </a:extLst>
          </p:cNvPr>
          <p:cNvPicPr>
            <a:picLocks noChangeAspect="1"/>
          </p:cNvPicPr>
          <p:nvPr/>
        </p:nvPicPr>
        <p:blipFill>
          <a:blip r:embed="rId3"/>
          <a:stretch>
            <a:fillRect/>
          </a:stretch>
        </p:blipFill>
        <p:spPr>
          <a:xfrm>
            <a:off x="3631226" y="10157967"/>
            <a:ext cx="15945158" cy="2460673"/>
          </a:xfrm>
          <a:prstGeom prst="rect">
            <a:avLst/>
          </a:prstGeom>
        </p:spPr>
      </p:pic>
    </p:spTree>
    <p:extLst>
      <p:ext uri="{BB962C8B-B14F-4D97-AF65-F5344CB8AC3E}">
        <p14:creationId xmlns:p14="http://schemas.microsoft.com/office/powerpoint/2010/main" val="3490231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82757B52-E2C3-B197-AD94-712542677F34}"/>
              </a:ext>
            </a:extLst>
          </p:cNvPr>
          <p:cNvSpPr/>
          <p:nvPr/>
        </p:nvSpPr>
        <p:spPr>
          <a:xfrm>
            <a:off x="8447584" y="4193705"/>
            <a:ext cx="7344816" cy="1202371"/>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1" name="Rectangle: Rounded Corners 20">
            <a:extLst>
              <a:ext uri="{FF2B5EF4-FFF2-40B4-BE49-F238E27FC236}">
                <a16:creationId xmlns:a16="http://schemas.microsoft.com/office/drawing/2014/main" id="{A848B0C3-E7AD-63B2-09DE-E45CB89D7040}"/>
              </a:ext>
            </a:extLst>
          </p:cNvPr>
          <p:cNvSpPr/>
          <p:nvPr/>
        </p:nvSpPr>
        <p:spPr>
          <a:xfrm>
            <a:off x="15936416" y="4193704"/>
            <a:ext cx="7344816" cy="1202371"/>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Rectangle: Rounded Corners 4">
            <a:extLst>
              <a:ext uri="{FF2B5EF4-FFF2-40B4-BE49-F238E27FC236}">
                <a16:creationId xmlns:a16="http://schemas.microsoft.com/office/drawing/2014/main" id="{AF7C8A06-4E01-887A-F9B9-468CC29B4BD1}"/>
              </a:ext>
            </a:extLst>
          </p:cNvPr>
          <p:cNvSpPr/>
          <p:nvPr/>
        </p:nvSpPr>
        <p:spPr>
          <a:xfrm>
            <a:off x="958752" y="4193705"/>
            <a:ext cx="7344816" cy="1202371"/>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 name="Rectangle 3">
            <a:extLst>
              <a:ext uri="{FF2B5EF4-FFF2-40B4-BE49-F238E27FC236}">
                <a16:creationId xmlns:a16="http://schemas.microsoft.com/office/drawing/2014/main" id="{AEC7BD55-B352-0FD0-62F0-68AD0B09CF2A}"/>
              </a:ext>
            </a:extLst>
          </p:cNvPr>
          <p:cNvSpPr/>
          <p:nvPr/>
        </p:nvSpPr>
        <p:spPr>
          <a:xfrm>
            <a:off x="958752" y="5206348"/>
            <a:ext cx="22466496" cy="741229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7" name="TextBox 26"/>
          <p:cNvSpPr txBox="1"/>
          <p:nvPr/>
        </p:nvSpPr>
        <p:spPr>
          <a:xfrm>
            <a:off x="1533152" y="1529408"/>
            <a:ext cx="21748080"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Analysis: Access Granularity</a:t>
            </a:r>
          </a:p>
        </p:txBody>
      </p:sp>
      <p:sp>
        <p:nvSpPr>
          <p:cNvPr id="8" name="TextBox 7">
            <a:extLst>
              <a:ext uri="{FF2B5EF4-FFF2-40B4-BE49-F238E27FC236}">
                <a16:creationId xmlns:a16="http://schemas.microsoft.com/office/drawing/2014/main" id="{E0FF912F-9C0F-9FC5-4CA7-1BBA43B78430}"/>
              </a:ext>
            </a:extLst>
          </p:cNvPr>
          <p:cNvSpPr txBox="1"/>
          <p:nvPr/>
        </p:nvSpPr>
        <p:spPr>
          <a:xfrm>
            <a:off x="3310918" y="3128836"/>
            <a:ext cx="6192688" cy="492443"/>
          </a:xfrm>
          <a:prstGeom prst="rect">
            <a:avLst/>
          </a:prstGeom>
          <a:noFill/>
        </p:spPr>
        <p:txBody>
          <a:bodyPr wrap="square" lIns="0" tIns="0" rIns="0" bIns="0" rtlCol="0">
            <a:spAutoFit/>
          </a:bodyPr>
          <a:lstStyle/>
          <a:p>
            <a:r>
              <a:rPr lang="en-US" sz="3200" b="1" dirty="0">
                <a:solidFill>
                  <a:schemeClr val="bg1"/>
                </a:solidFill>
                <a:latin typeface="Poppins SemiBold" charset="0"/>
                <a:ea typeface="Poppins SemiBold" charset="0"/>
                <a:cs typeface="Poppins SemiBold" charset="0"/>
              </a:rPr>
              <a:t>Access Granularity</a:t>
            </a:r>
          </a:p>
        </p:txBody>
      </p:sp>
      <p:sp>
        <p:nvSpPr>
          <p:cNvPr id="11" name="Rectangle 22">
            <a:extLst>
              <a:ext uri="{FF2B5EF4-FFF2-40B4-BE49-F238E27FC236}">
                <a16:creationId xmlns:a16="http://schemas.microsoft.com/office/drawing/2014/main" id="{B7C0F208-4011-9DD5-6FFC-A21C7E71AEA5}"/>
              </a:ext>
            </a:extLst>
          </p:cNvPr>
          <p:cNvSpPr>
            <a:spLocks noChangeArrowheads="1"/>
          </p:cNvSpPr>
          <p:nvPr/>
        </p:nvSpPr>
        <p:spPr bwMode="auto">
          <a:xfrm>
            <a:off x="1539143" y="3041576"/>
            <a:ext cx="21305713" cy="93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kumimoji="0" lang="en-US" altLang="en-US" sz="4400" u="none" strike="noStrike" cap="none" normalizeH="0" baseline="0" dirty="0">
                <a:ln>
                  <a:noFill/>
                </a:ln>
                <a:effectLst/>
                <a:latin typeface="Poppins Medium" charset="0"/>
                <a:ea typeface="Poppins Medium" charset="0"/>
                <a:cs typeface="Poppins Medium" charset="0"/>
              </a:rPr>
              <a:t>Disaggregated memory system models:</a:t>
            </a:r>
          </a:p>
        </p:txBody>
      </p:sp>
      <p:sp>
        <p:nvSpPr>
          <p:cNvPr id="12" name="Rectangle 22">
            <a:extLst>
              <a:ext uri="{FF2B5EF4-FFF2-40B4-BE49-F238E27FC236}">
                <a16:creationId xmlns:a16="http://schemas.microsoft.com/office/drawing/2014/main" id="{053858A9-CADF-4E6D-D60B-89A1290A9F13}"/>
              </a:ext>
            </a:extLst>
          </p:cNvPr>
          <p:cNvSpPr>
            <a:spLocks noChangeArrowheads="1"/>
          </p:cNvSpPr>
          <p:nvPr/>
        </p:nvSpPr>
        <p:spPr bwMode="auto">
          <a:xfrm>
            <a:off x="1107094" y="4275324"/>
            <a:ext cx="21884538" cy="49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kumimoji="0" lang="en-US" altLang="en-US" sz="4400" u="none" strike="noStrike" cap="none" normalizeH="0" baseline="0" dirty="0">
                <a:ln>
                  <a:noFill/>
                </a:ln>
                <a:effectLst/>
                <a:latin typeface="Poppins Medium" charset="0"/>
                <a:ea typeface="Poppins Medium" charset="0"/>
                <a:cs typeface="Poppins Medium" charset="0"/>
              </a:rPr>
              <a:t>Swap</a:t>
            </a:r>
          </a:p>
          <a:p>
            <a:pPr defTabSz="914400">
              <a:lnSpc>
                <a:spcPct val="150000"/>
              </a:lnSpc>
            </a:pPr>
            <a:r>
              <a:rPr lang="en-US" altLang="en-US" sz="4400" dirty="0">
                <a:latin typeface="Poppins Medium" charset="0"/>
                <a:ea typeface="Poppins Medium" charset="0"/>
                <a:cs typeface="Poppins Medium" charset="0"/>
              </a:rPr>
              <a:t>CPU accesses data directly from disaggregated memory:</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Byte-addressable remote memory</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Regular LD/ST operations</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Data operations at cache-line granularity</a:t>
            </a:r>
          </a:p>
        </p:txBody>
      </p:sp>
      <p:sp>
        <p:nvSpPr>
          <p:cNvPr id="14" name="Rectangle 22">
            <a:extLst>
              <a:ext uri="{FF2B5EF4-FFF2-40B4-BE49-F238E27FC236}">
                <a16:creationId xmlns:a16="http://schemas.microsoft.com/office/drawing/2014/main" id="{5B15B4F8-A346-E8EF-F6A4-DCF9B1FAE758}"/>
              </a:ext>
            </a:extLst>
          </p:cNvPr>
          <p:cNvSpPr>
            <a:spLocks noChangeArrowheads="1"/>
          </p:cNvSpPr>
          <p:nvPr/>
        </p:nvSpPr>
        <p:spPr bwMode="auto">
          <a:xfrm>
            <a:off x="8626772" y="4275324"/>
            <a:ext cx="6696744" cy="93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kumimoji="0" lang="en-US" altLang="en-US" sz="4400" u="none" strike="noStrike" cap="none" normalizeH="0" baseline="0" dirty="0">
                <a:ln>
                  <a:noFill/>
                </a:ln>
                <a:effectLst/>
                <a:latin typeface="Poppins Medium" charset="0"/>
                <a:ea typeface="Poppins Medium" charset="0"/>
                <a:cs typeface="Poppins Medium" charset="0"/>
              </a:rPr>
              <a:t>Cache-line</a:t>
            </a:r>
            <a:endParaRPr lang="en-US" altLang="en-US" sz="4400" dirty="0">
              <a:latin typeface="Poppins Medium" charset="0"/>
              <a:ea typeface="Poppins Medium" charset="0"/>
              <a:cs typeface="Poppins Medium" charset="0"/>
            </a:endParaRPr>
          </a:p>
        </p:txBody>
      </p:sp>
      <p:sp>
        <p:nvSpPr>
          <p:cNvPr id="15" name="Rectangle 22">
            <a:extLst>
              <a:ext uri="{FF2B5EF4-FFF2-40B4-BE49-F238E27FC236}">
                <a16:creationId xmlns:a16="http://schemas.microsoft.com/office/drawing/2014/main" id="{8F6D067D-DA76-7DB1-4A3B-12BD7DE586BA}"/>
              </a:ext>
            </a:extLst>
          </p:cNvPr>
          <p:cNvSpPr>
            <a:spLocks noChangeArrowheads="1"/>
          </p:cNvSpPr>
          <p:nvPr/>
        </p:nvSpPr>
        <p:spPr bwMode="auto">
          <a:xfrm>
            <a:off x="16294888" y="4275324"/>
            <a:ext cx="6696744" cy="93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kumimoji="0" lang="en-US" altLang="en-US" sz="4400" u="none" strike="noStrike" cap="none" normalizeH="0" baseline="0" dirty="0">
                <a:ln>
                  <a:noFill/>
                </a:ln>
                <a:effectLst/>
                <a:latin typeface="Poppins Medium" charset="0"/>
                <a:ea typeface="Poppins Medium" charset="0"/>
                <a:cs typeface="Poppins Medium" charset="0"/>
              </a:rPr>
              <a:t>Hybrid</a:t>
            </a:r>
            <a:endParaRPr lang="en-US" altLang="en-US" sz="4400" dirty="0">
              <a:latin typeface="Poppins Medium" charset="0"/>
              <a:ea typeface="Poppins Medium" charset="0"/>
              <a:cs typeface="Poppins Medium" charset="0"/>
            </a:endParaRPr>
          </a:p>
        </p:txBody>
      </p:sp>
      <p:pic>
        <p:nvPicPr>
          <p:cNvPr id="3" name="Picture 2">
            <a:extLst>
              <a:ext uri="{FF2B5EF4-FFF2-40B4-BE49-F238E27FC236}">
                <a16:creationId xmlns:a16="http://schemas.microsoft.com/office/drawing/2014/main" id="{F4D45952-6009-1D0E-6DD6-B71EF366AE40}"/>
              </a:ext>
            </a:extLst>
          </p:cNvPr>
          <p:cNvPicPr>
            <a:picLocks noChangeAspect="1"/>
          </p:cNvPicPr>
          <p:nvPr/>
        </p:nvPicPr>
        <p:blipFill>
          <a:blip r:embed="rId3"/>
          <a:stretch>
            <a:fillRect/>
          </a:stretch>
        </p:blipFill>
        <p:spPr>
          <a:xfrm>
            <a:off x="3839072" y="9184360"/>
            <a:ext cx="16217607" cy="2736304"/>
          </a:xfrm>
          <a:prstGeom prst="rect">
            <a:avLst/>
          </a:prstGeom>
        </p:spPr>
      </p:pic>
    </p:spTree>
    <p:extLst>
      <p:ext uri="{BB962C8B-B14F-4D97-AF65-F5344CB8AC3E}">
        <p14:creationId xmlns:p14="http://schemas.microsoft.com/office/powerpoint/2010/main" val="81024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2"/>
          <p:cNvSpPr>
            <a:spLocks noChangeArrowheads="1"/>
          </p:cNvSpPr>
          <p:nvPr/>
        </p:nvSpPr>
        <p:spPr bwMode="auto">
          <a:xfrm>
            <a:off x="1539143" y="3346881"/>
            <a:ext cx="22102129" cy="90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Memory is one of the leading contributors of overall data center expenses</a:t>
            </a:r>
          </a:p>
          <a:p>
            <a:pPr marL="1028700" lvl="1"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Up to 40%</a:t>
            </a:r>
          </a:p>
          <a:p>
            <a:pPr lvl="1" defTabSz="914400">
              <a:lnSpc>
                <a:spcPct val="150000"/>
              </a:lnSpc>
            </a:pPr>
            <a:endParaRPr lang="en-US" altLang="en-US" sz="4400" dirty="0">
              <a:latin typeface="Poppins Medium" charset="0"/>
              <a:ea typeface="Poppins Medium" charset="0"/>
              <a:cs typeface="Poppins Medium" charset="0"/>
            </a:endParaRPr>
          </a:p>
          <a:p>
            <a:pPr lvl="1" defTabSz="914400">
              <a:lnSpc>
                <a:spcPct val="150000"/>
              </a:lnSpc>
            </a:pPr>
            <a:endParaRPr lang="en-US" altLang="en-US" sz="4400" dirty="0">
              <a:latin typeface="Poppins Medium" charset="0"/>
              <a:ea typeface="Poppins Medium" charset="0"/>
              <a:cs typeface="Poppins Medium" charset="0"/>
            </a:endParaRPr>
          </a:p>
          <a:p>
            <a:pPr lvl="1" defTabSz="914400">
              <a:lnSpc>
                <a:spcPct val="150000"/>
              </a:lnSpc>
            </a:pPr>
            <a:endParaRPr lang="en-US" altLang="en-US" sz="4400" dirty="0">
              <a:latin typeface="Poppins Medium" charset="0"/>
              <a:ea typeface="Poppins Medium" charset="0"/>
              <a:cs typeface="Poppins Medium" charset="0"/>
            </a:endParaRP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Increasing DRAM on a single machine sometimes isn’t feasible</a:t>
            </a:r>
          </a:p>
          <a:p>
            <a:pPr marL="1028700" lvl="1"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Limited DIMM slots</a:t>
            </a:r>
          </a:p>
          <a:p>
            <a:pPr marL="1028700" lvl="1" indent="-571500" defTabSz="914400">
              <a:lnSpc>
                <a:spcPct val="150000"/>
              </a:lnSpc>
              <a:buFont typeface="Arial" panose="020B0604020202020204" pitchFamily="34" charset="0"/>
              <a:buChar char="•"/>
            </a:pPr>
            <a:r>
              <a:rPr kumimoji="0" lang="en-US" altLang="en-US" sz="4400" u="none" strike="noStrike" cap="none" normalizeH="0" baseline="0" dirty="0">
                <a:ln>
                  <a:noFill/>
                </a:ln>
                <a:effectLst/>
                <a:latin typeface="Poppins Medium" charset="0"/>
                <a:ea typeface="Poppins Medium" charset="0"/>
                <a:cs typeface="Poppins Medium" charset="0"/>
              </a:rPr>
              <a:t>Limited CPU pins</a:t>
            </a:r>
          </a:p>
          <a:p>
            <a:pPr marL="1028700" lvl="1" indent="-571500" defTabSz="914400">
              <a:lnSpc>
                <a:spcPct val="150000"/>
              </a:lnSpc>
              <a:buFont typeface="Arial" panose="020B0604020202020204" pitchFamily="34" charset="0"/>
              <a:buChar char="•"/>
            </a:pPr>
            <a:endParaRPr lang="en-US" altLang="en-US" sz="4400" dirty="0">
              <a:latin typeface="Poppins Medium" charset="0"/>
              <a:ea typeface="Poppins Medium" charset="0"/>
              <a:cs typeface="Poppins Medium" charset="0"/>
            </a:endParaRPr>
          </a:p>
        </p:txBody>
      </p:sp>
      <p:sp>
        <p:nvSpPr>
          <p:cNvPr id="27" name="TextBox 26"/>
          <p:cNvSpPr txBox="1"/>
          <p:nvPr/>
        </p:nvSpPr>
        <p:spPr>
          <a:xfrm>
            <a:off x="1533152" y="1529408"/>
            <a:ext cx="21748080"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Increasing Memory Requirements</a:t>
            </a:r>
          </a:p>
        </p:txBody>
      </p:sp>
      <p:pic>
        <p:nvPicPr>
          <p:cNvPr id="4" name="Picture Placeholder 3">
            <a:extLst>
              <a:ext uri="{FF2B5EF4-FFF2-40B4-BE49-F238E27FC236}">
                <a16:creationId xmlns:a16="http://schemas.microsoft.com/office/drawing/2014/main" id="{348469DE-2440-4433-BAA3-316B4305D69C}"/>
              </a:ext>
            </a:extLst>
          </p:cNvPr>
          <p:cNvPicPr>
            <a:picLocks noGrp="1" noChangeAspect="1"/>
          </p:cNvPicPr>
          <p:nvPr>
            <p:ph type="pic" sz="quarter" idx="11"/>
          </p:nvPr>
        </p:nvPicPr>
        <p:blipFill>
          <a:blip r:embed="rId3"/>
          <a:srcRect/>
          <a:stretch/>
        </p:blipFill>
        <p:spPr>
          <a:xfrm>
            <a:off x="5423248" y="5860014"/>
            <a:ext cx="2679029" cy="2239158"/>
          </a:xfrm>
          <a:noFill/>
        </p:spPr>
      </p:pic>
      <p:pic>
        <p:nvPicPr>
          <p:cNvPr id="2050" name="Picture 2">
            <a:extLst>
              <a:ext uri="{FF2B5EF4-FFF2-40B4-BE49-F238E27FC236}">
                <a16:creationId xmlns:a16="http://schemas.microsoft.com/office/drawing/2014/main" id="{58D49F61-EA1C-B03D-224C-2E327B7EFC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5208" y="5072312"/>
            <a:ext cx="3895774" cy="295232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Placeholder 3">
            <a:extLst>
              <a:ext uri="{FF2B5EF4-FFF2-40B4-BE49-F238E27FC236}">
                <a16:creationId xmlns:a16="http://schemas.microsoft.com/office/drawing/2014/main" id="{5EACB89C-17EF-06AF-3C86-5F35A3D5C5F2}"/>
              </a:ext>
            </a:extLst>
          </p:cNvPr>
          <p:cNvPicPr>
            <a:picLocks noChangeAspect="1"/>
          </p:cNvPicPr>
          <p:nvPr/>
        </p:nvPicPr>
        <p:blipFill>
          <a:blip r:embed="rId3"/>
          <a:srcRect/>
          <a:stretch/>
        </p:blipFill>
        <p:spPr>
          <a:xfrm>
            <a:off x="8173618" y="5672340"/>
            <a:ext cx="2969342" cy="2481804"/>
          </a:xfrm>
          <a:prstGeom prst="rect">
            <a:avLst/>
          </a:prstGeom>
          <a:noFill/>
        </p:spPr>
      </p:pic>
      <p:sp>
        <p:nvSpPr>
          <p:cNvPr id="24" name="TextBox 23">
            <a:extLst>
              <a:ext uri="{FF2B5EF4-FFF2-40B4-BE49-F238E27FC236}">
                <a16:creationId xmlns:a16="http://schemas.microsoft.com/office/drawing/2014/main" id="{92571C14-EA03-1233-6360-D26676E588B8}"/>
              </a:ext>
            </a:extLst>
          </p:cNvPr>
          <p:cNvSpPr txBox="1"/>
          <p:nvPr/>
        </p:nvSpPr>
        <p:spPr>
          <a:xfrm>
            <a:off x="11795680" y="6509827"/>
            <a:ext cx="983432" cy="1323439"/>
          </a:xfrm>
          <a:prstGeom prst="rect">
            <a:avLst/>
          </a:prstGeom>
          <a:noFill/>
        </p:spPr>
        <p:txBody>
          <a:bodyPr wrap="square">
            <a:spAutoFit/>
          </a:bodyPr>
          <a:lstStyle/>
          <a:p>
            <a:r>
              <a:rPr lang="en-US" altLang="en-US" sz="8000" dirty="0">
                <a:latin typeface="Poppins Medium" charset="0"/>
                <a:ea typeface="Poppins Medium" charset="0"/>
                <a:cs typeface="Poppins Medium" charset="0"/>
              </a:rPr>
              <a:t>=</a:t>
            </a:r>
            <a:endParaRPr lang="LID4096" sz="7200" dirty="0"/>
          </a:p>
        </p:txBody>
      </p:sp>
    </p:spTree>
    <p:extLst>
      <p:ext uri="{BB962C8B-B14F-4D97-AF65-F5344CB8AC3E}">
        <p14:creationId xmlns:p14="http://schemas.microsoft.com/office/powerpoint/2010/main" val="1829509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82757B52-E2C3-B197-AD94-712542677F34}"/>
              </a:ext>
            </a:extLst>
          </p:cNvPr>
          <p:cNvSpPr/>
          <p:nvPr/>
        </p:nvSpPr>
        <p:spPr>
          <a:xfrm>
            <a:off x="8447584" y="4193705"/>
            <a:ext cx="7344816" cy="1202371"/>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1" name="Rectangle: Rounded Corners 20">
            <a:extLst>
              <a:ext uri="{FF2B5EF4-FFF2-40B4-BE49-F238E27FC236}">
                <a16:creationId xmlns:a16="http://schemas.microsoft.com/office/drawing/2014/main" id="{A848B0C3-E7AD-63B2-09DE-E45CB89D7040}"/>
              </a:ext>
            </a:extLst>
          </p:cNvPr>
          <p:cNvSpPr/>
          <p:nvPr/>
        </p:nvSpPr>
        <p:spPr>
          <a:xfrm>
            <a:off x="15936416" y="4193704"/>
            <a:ext cx="7344816" cy="1202371"/>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Rectangle: Rounded Corners 4">
            <a:extLst>
              <a:ext uri="{FF2B5EF4-FFF2-40B4-BE49-F238E27FC236}">
                <a16:creationId xmlns:a16="http://schemas.microsoft.com/office/drawing/2014/main" id="{AF7C8A06-4E01-887A-F9B9-468CC29B4BD1}"/>
              </a:ext>
            </a:extLst>
          </p:cNvPr>
          <p:cNvSpPr/>
          <p:nvPr/>
        </p:nvSpPr>
        <p:spPr>
          <a:xfrm>
            <a:off x="958752" y="4193705"/>
            <a:ext cx="7344816" cy="1202371"/>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 name="Rectangle 3">
            <a:extLst>
              <a:ext uri="{FF2B5EF4-FFF2-40B4-BE49-F238E27FC236}">
                <a16:creationId xmlns:a16="http://schemas.microsoft.com/office/drawing/2014/main" id="{AEC7BD55-B352-0FD0-62F0-68AD0B09CF2A}"/>
              </a:ext>
            </a:extLst>
          </p:cNvPr>
          <p:cNvSpPr/>
          <p:nvPr/>
        </p:nvSpPr>
        <p:spPr>
          <a:xfrm>
            <a:off x="958752" y="5206348"/>
            <a:ext cx="22466496" cy="741229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7" name="TextBox 26"/>
          <p:cNvSpPr txBox="1"/>
          <p:nvPr/>
        </p:nvSpPr>
        <p:spPr>
          <a:xfrm>
            <a:off x="1533152" y="1529408"/>
            <a:ext cx="21748080"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Analysis: Access Granularity</a:t>
            </a:r>
          </a:p>
        </p:txBody>
      </p:sp>
      <p:sp>
        <p:nvSpPr>
          <p:cNvPr id="8" name="TextBox 7">
            <a:extLst>
              <a:ext uri="{FF2B5EF4-FFF2-40B4-BE49-F238E27FC236}">
                <a16:creationId xmlns:a16="http://schemas.microsoft.com/office/drawing/2014/main" id="{E0FF912F-9C0F-9FC5-4CA7-1BBA43B78430}"/>
              </a:ext>
            </a:extLst>
          </p:cNvPr>
          <p:cNvSpPr txBox="1"/>
          <p:nvPr/>
        </p:nvSpPr>
        <p:spPr>
          <a:xfrm>
            <a:off x="3310918" y="3128836"/>
            <a:ext cx="6192688" cy="492443"/>
          </a:xfrm>
          <a:prstGeom prst="rect">
            <a:avLst/>
          </a:prstGeom>
          <a:noFill/>
        </p:spPr>
        <p:txBody>
          <a:bodyPr wrap="square" lIns="0" tIns="0" rIns="0" bIns="0" rtlCol="0">
            <a:spAutoFit/>
          </a:bodyPr>
          <a:lstStyle/>
          <a:p>
            <a:r>
              <a:rPr lang="en-US" sz="3200" b="1" dirty="0">
                <a:solidFill>
                  <a:schemeClr val="bg1"/>
                </a:solidFill>
                <a:latin typeface="Poppins SemiBold" charset="0"/>
                <a:ea typeface="Poppins SemiBold" charset="0"/>
                <a:cs typeface="Poppins SemiBold" charset="0"/>
              </a:rPr>
              <a:t>Access Granularity</a:t>
            </a:r>
          </a:p>
        </p:txBody>
      </p:sp>
      <p:sp>
        <p:nvSpPr>
          <p:cNvPr id="11" name="Rectangle 22">
            <a:extLst>
              <a:ext uri="{FF2B5EF4-FFF2-40B4-BE49-F238E27FC236}">
                <a16:creationId xmlns:a16="http://schemas.microsoft.com/office/drawing/2014/main" id="{B7C0F208-4011-9DD5-6FFC-A21C7E71AEA5}"/>
              </a:ext>
            </a:extLst>
          </p:cNvPr>
          <p:cNvSpPr>
            <a:spLocks noChangeArrowheads="1"/>
          </p:cNvSpPr>
          <p:nvPr/>
        </p:nvSpPr>
        <p:spPr bwMode="auto">
          <a:xfrm>
            <a:off x="1539143" y="3041576"/>
            <a:ext cx="21305713" cy="93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kumimoji="0" lang="en-US" altLang="en-US" sz="4400" u="none" strike="noStrike" cap="none" normalizeH="0" baseline="0" dirty="0">
                <a:ln>
                  <a:noFill/>
                </a:ln>
                <a:effectLst/>
                <a:latin typeface="Poppins Medium" charset="0"/>
                <a:ea typeface="Poppins Medium" charset="0"/>
                <a:cs typeface="Poppins Medium" charset="0"/>
              </a:rPr>
              <a:t>Disaggregated memory system models:</a:t>
            </a:r>
          </a:p>
        </p:txBody>
      </p:sp>
      <p:sp>
        <p:nvSpPr>
          <p:cNvPr id="12" name="Rectangle 22">
            <a:extLst>
              <a:ext uri="{FF2B5EF4-FFF2-40B4-BE49-F238E27FC236}">
                <a16:creationId xmlns:a16="http://schemas.microsoft.com/office/drawing/2014/main" id="{053858A9-CADF-4E6D-D60B-89A1290A9F13}"/>
              </a:ext>
            </a:extLst>
          </p:cNvPr>
          <p:cNvSpPr>
            <a:spLocks noChangeArrowheads="1"/>
          </p:cNvSpPr>
          <p:nvPr/>
        </p:nvSpPr>
        <p:spPr bwMode="auto">
          <a:xfrm>
            <a:off x="1107094" y="4275324"/>
            <a:ext cx="21884538" cy="39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kumimoji="0" lang="en-US" altLang="en-US" sz="4400" u="none" strike="noStrike" cap="none" normalizeH="0" baseline="0" dirty="0">
                <a:ln>
                  <a:noFill/>
                </a:ln>
                <a:effectLst/>
                <a:latin typeface="Poppins Medium" charset="0"/>
                <a:ea typeface="Poppins Medium" charset="0"/>
                <a:cs typeface="Poppins Medium" charset="0"/>
              </a:rPr>
              <a:t>Swap</a:t>
            </a:r>
          </a:p>
          <a:p>
            <a:pPr defTabSz="914400">
              <a:lnSpc>
                <a:spcPct val="150000"/>
              </a:lnSpc>
            </a:pPr>
            <a:r>
              <a:rPr lang="en-US" altLang="en-US" sz="4400" dirty="0">
                <a:latin typeface="Poppins Medium" charset="0"/>
                <a:ea typeface="Poppins Medium" charset="0"/>
                <a:cs typeface="Poppins Medium" charset="0"/>
              </a:rPr>
              <a:t>Combines the prior approaches:</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Migrate “Hot” data to local memory and “Cold” data remote memory</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Adds a new dimension of freedom</a:t>
            </a:r>
          </a:p>
        </p:txBody>
      </p:sp>
      <p:sp>
        <p:nvSpPr>
          <p:cNvPr id="14" name="Rectangle 22">
            <a:extLst>
              <a:ext uri="{FF2B5EF4-FFF2-40B4-BE49-F238E27FC236}">
                <a16:creationId xmlns:a16="http://schemas.microsoft.com/office/drawing/2014/main" id="{5B15B4F8-A346-E8EF-F6A4-DCF9B1FAE758}"/>
              </a:ext>
            </a:extLst>
          </p:cNvPr>
          <p:cNvSpPr>
            <a:spLocks noChangeArrowheads="1"/>
          </p:cNvSpPr>
          <p:nvPr/>
        </p:nvSpPr>
        <p:spPr bwMode="auto">
          <a:xfrm>
            <a:off x="8626772" y="4275324"/>
            <a:ext cx="6696744" cy="93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kumimoji="0" lang="en-US" altLang="en-US" sz="4400" u="none" strike="noStrike" cap="none" normalizeH="0" baseline="0" dirty="0">
                <a:ln>
                  <a:noFill/>
                </a:ln>
                <a:effectLst/>
                <a:latin typeface="Poppins Medium" charset="0"/>
                <a:ea typeface="Poppins Medium" charset="0"/>
                <a:cs typeface="Poppins Medium" charset="0"/>
              </a:rPr>
              <a:t>Cache-line</a:t>
            </a:r>
            <a:endParaRPr lang="en-US" altLang="en-US" sz="4400" dirty="0">
              <a:latin typeface="Poppins Medium" charset="0"/>
              <a:ea typeface="Poppins Medium" charset="0"/>
              <a:cs typeface="Poppins Medium" charset="0"/>
            </a:endParaRPr>
          </a:p>
        </p:txBody>
      </p:sp>
      <p:sp>
        <p:nvSpPr>
          <p:cNvPr id="15" name="Rectangle 22">
            <a:extLst>
              <a:ext uri="{FF2B5EF4-FFF2-40B4-BE49-F238E27FC236}">
                <a16:creationId xmlns:a16="http://schemas.microsoft.com/office/drawing/2014/main" id="{8F6D067D-DA76-7DB1-4A3B-12BD7DE586BA}"/>
              </a:ext>
            </a:extLst>
          </p:cNvPr>
          <p:cNvSpPr>
            <a:spLocks noChangeArrowheads="1"/>
          </p:cNvSpPr>
          <p:nvPr/>
        </p:nvSpPr>
        <p:spPr bwMode="auto">
          <a:xfrm>
            <a:off x="16294888" y="4275324"/>
            <a:ext cx="6696744" cy="93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kumimoji="0" lang="en-US" altLang="en-US" sz="4400" u="none" strike="noStrike" cap="none" normalizeH="0" baseline="0" dirty="0">
                <a:ln>
                  <a:noFill/>
                </a:ln>
                <a:effectLst/>
                <a:latin typeface="Poppins Medium" charset="0"/>
                <a:ea typeface="Poppins Medium" charset="0"/>
                <a:cs typeface="Poppins Medium" charset="0"/>
              </a:rPr>
              <a:t>Hybrid</a:t>
            </a:r>
            <a:endParaRPr lang="en-US" altLang="en-US" sz="4400" dirty="0">
              <a:latin typeface="Poppins Medium" charset="0"/>
              <a:ea typeface="Poppins Medium" charset="0"/>
              <a:cs typeface="Poppins Medium" charset="0"/>
            </a:endParaRPr>
          </a:p>
        </p:txBody>
      </p:sp>
      <p:pic>
        <p:nvPicPr>
          <p:cNvPr id="6" name="Picture 5">
            <a:extLst>
              <a:ext uri="{FF2B5EF4-FFF2-40B4-BE49-F238E27FC236}">
                <a16:creationId xmlns:a16="http://schemas.microsoft.com/office/drawing/2014/main" id="{E8646DB3-C5AC-5E13-A8A3-56F3D64B16A3}"/>
              </a:ext>
            </a:extLst>
          </p:cNvPr>
          <p:cNvPicPr>
            <a:picLocks noChangeAspect="1"/>
          </p:cNvPicPr>
          <p:nvPr/>
        </p:nvPicPr>
        <p:blipFill>
          <a:blip r:embed="rId3"/>
          <a:stretch>
            <a:fillRect/>
          </a:stretch>
        </p:blipFill>
        <p:spPr>
          <a:xfrm>
            <a:off x="3695056" y="8652288"/>
            <a:ext cx="16203326" cy="3567399"/>
          </a:xfrm>
          <a:prstGeom prst="rect">
            <a:avLst/>
          </a:prstGeom>
        </p:spPr>
      </p:pic>
    </p:spTree>
    <p:extLst>
      <p:ext uri="{BB962C8B-B14F-4D97-AF65-F5344CB8AC3E}">
        <p14:creationId xmlns:p14="http://schemas.microsoft.com/office/powerpoint/2010/main" val="1152204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TextBox 26"/>
          <p:cNvSpPr txBox="1"/>
          <p:nvPr/>
        </p:nvSpPr>
        <p:spPr>
          <a:xfrm>
            <a:off x="1533152" y="1529408"/>
            <a:ext cx="21748080"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Analysis: Access Granularity</a:t>
            </a:r>
          </a:p>
        </p:txBody>
      </p:sp>
      <p:sp>
        <p:nvSpPr>
          <p:cNvPr id="8" name="TextBox 7">
            <a:extLst>
              <a:ext uri="{FF2B5EF4-FFF2-40B4-BE49-F238E27FC236}">
                <a16:creationId xmlns:a16="http://schemas.microsoft.com/office/drawing/2014/main" id="{E0FF912F-9C0F-9FC5-4CA7-1BBA43B78430}"/>
              </a:ext>
            </a:extLst>
          </p:cNvPr>
          <p:cNvSpPr txBox="1"/>
          <p:nvPr/>
        </p:nvSpPr>
        <p:spPr>
          <a:xfrm>
            <a:off x="3310918" y="3128836"/>
            <a:ext cx="6192688" cy="492443"/>
          </a:xfrm>
          <a:prstGeom prst="rect">
            <a:avLst/>
          </a:prstGeom>
          <a:noFill/>
        </p:spPr>
        <p:txBody>
          <a:bodyPr wrap="square" lIns="0" tIns="0" rIns="0" bIns="0" rtlCol="0">
            <a:spAutoFit/>
          </a:bodyPr>
          <a:lstStyle/>
          <a:p>
            <a:r>
              <a:rPr lang="en-US" sz="3200" b="1" dirty="0">
                <a:solidFill>
                  <a:schemeClr val="bg1"/>
                </a:solidFill>
                <a:latin typeface="Poppins SemiBold" charset="0"/>
                <a:ea typeface="Poppins SemiBold" charset="0"/>
                <a:cs typeface="Poppins SemiBold" charset="0"/>
              </a:rPr>
              <a:t>Access Granularity</a:t>
            </a:r>
          </a:p>
        </p:txBody>
      </p:sp>
      <p:sp>
        <p:nvSpPr>
          <p:cNvPr id="11" name="Rectangle 22">
            <a:extLst>
              <a:ext uri="{FF2B5EF4-FFF2-40B4-BE49-F238E27FC236}">
                <a16:creationId xmlns:a16="http://schemas.microsoft.com/office/drawing/2014/main" id="{B7C0F208-4011-9DD5-6FFC-A21C7E71AEA5}"/>
              </a:ext>
            </a:extLst>
          </p:cNvPr>
          <p:cNvSpPr>
            <a:spLocks noChangeArrowheads="1"/>
          </p:cNvSpPr>
          <p:nvPr/>
        </p:nvSpPr>
        <p:spPr bwMode="auto">
          <a:xfrm>
            <a:off x="1539143" y="3041576"/>
            <a:ext cx="21305713" cy="296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kumimoji="0" lang="en-US" altLang="en-US" sz="4400" u="none" strike="noStrike" cap="none" normalizeH="0" baseline="0" dirty="0">
                <a:ln>
                  <a:noFill/>
                </a:ln>
                <a:effectLst/>
                <a:latin typeface="Poppins Medium" charset="0"/>
                <a:ea typeface="Poppins Medium" charset="0"/>
                <a:cs typeface="Poppins Medium" charset="0"/>
              </a:rPr>
              <a:t>Disaggregated memory system models:</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Neither Swap or Cache-line models are strictly superior</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A Hybrid approach is required</a:t>
            </a:r>
            <a:endParaRPr kumimoji="0" lang="en-US" altLang="en-US" sz="4400" u="none" strike="noStrike" cap="none" normalizeH="0" baseline="0" dirty="0">
              <a:ln>
                <a:noFill/>
              </a:ln>
              <a:effectLst/>
              <a:latin typeface="Poppins Medium" charset="0"/>
              <a:ea typeface="Poppins Medium" charset="0"/>
              <a:cs typeface="Poppins Medium" charset="0"/>
            </a:endParaRPr>
          </a:p>
        </p:txBody>
      </p:sp>
      <p:pic>
        <p:nvPicPr>
          <p:cNvPr id="3" name="Picture 2">
            <a:extLst>
              <a:ext uri="{FF2B5EF4-FFF2-40B4-BE49-F238E27FC236}">
                <a16:creationId xmlns:a16="http://schemas.microsoft.com/office/drawing/2014/main" id="{069B7A61-F9FC-5357-00B6-FEA9EFCE7CCF}"/>
              </a:ext>
            </a:extLst>
          </p:cNvPr>
          <p:cNvPicPr>
            <a:picLocks noChangeAspect="1"/>
          </p:cNvPicPr>
          <p:nvPr/>
        </p:nvPicPr>
        <p:blipFill>
          <a:blip r:embed="rId3"/>
          <a:stretch>
            <a:fillRect/>
          </a:stretch>
        </p:blipFill>
        <p:spPr>
          <a:xfrm>
            <a:off x="5207224" y="5849888"/>
            <a:ext cx="12025336" cy="7104428"/>
          </a:xfrm>
          <a:prstGeom prst="rect">
            <a:avLst/>
          </a:prstGeom>
        </p:spPr>
      </p:pic>
      <p:sp>
        <p:nvSpPr>
          <p:cNvPr id="9" name="Rectangle 8">
            <a:extLst>
              <a:ext uri="{FF2B5EF4-FFF2-40B4-BE49-F238E27FC236}">
                <a16:creationId xmlns:a16="http://schemas.microsoft.com/office/drawing/2014/main" id="{66BF631A-180C-31C7-E22D-E21909DE7ADC}"/>
              </a:ext>
            </a:extLst>
          </p:cNvPr>
          <p:cNvSpPr/>
          <p:nvPr/>
        </p:nvSpPr>
        <p:spPr>
          <a:xfrm>
            <a:off x="11002588" y="6069036"/>
            <a:ext cx="6170068" cy="582952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201496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B3E4F-98BB-62E9-EC76-C87DC1DD1B5A}"/>
              </a:ext>
            </a:extLst>
          </p:cNvPr>
          <p:cNvPicPr>
            <a:picLocks noChangeAspect="1"/>
          </p:cNvPicPr>
          <p:nvPr/>
        </p:nvPicPr>
        <p:blipFill>
          <a:blip r:embed="rId3"/>
          <a:stretch>
            <a:fillRect/>
          </a:stretch>
        </p:blipFill>
        <p:spPr>
          <a:xfrm>
            <a:off x="8375575" y="7146032"/>
            <a:ext cx="7632848" cy="5329656"/>
          </a:xfrm>
          <a:prstGeom prst="rect">
            <a:avLst/>
          </a:prstGeom>
        </p:spPr>
      </p:pic>
      <p:sp>
        <p:nvSpPr>
          <p:cNvPr id="8" name="TextBox 7">
            <a:extLst>
              <a:ext uri="{FF2B5EF4-FFF2-40B4-BE49-F238E27FC236}">
                <a16:creationId xmlns:a16="http://schemas.microsoft.com/office/drawing/2014/main" id="{E0FF912F-9C0F-9FC5-4CA7-1BBA43B78430}"/>
              </a:ext>
            </a:extLst>
          </p:cNvPr>
          <p:cNvSpPr txBox="1"/>
          <p:nvPr/>
        </p:nvSpPr>
        <p:spPr>
          <a:xfrm>
            <a:off x="3310918" y="3128836"/>
            <a:ext cx="6192688" cy="492443"/>
          </a:xfrm>
          <a:prstGeom prst="rect">
            <a:avLst/>
          </a:prstGeom>
          <a:noFill/>
        </p:spPr>
        <p:txBody>
          <a:bodyPr wrap="square" lIns="0" tIns="0" rIns="0" bIns="0" rtlCol="0">
            <a:spAutoFit/>
          </a:bodyPr>
          <a:lstStyle/>
          <a:p>
            <a:r>
              <a:rPr lang="en-US" sz="3200" b="1" dirty="0">
                <a:solidFill>
                  <a:schemeClr val="bg1"/>
                </a:solidFill>
                <a:latin typeface="Poppins SemiBold" charset="0"/>
                <a:ea typeface="Poppins SemiBold" charset="0"/>
                <a:cs typeface="Poppins SemiBold" charset="0"/>
              </a:rPr>
              <a:t>Access Granularity</a:t>
            </a:r>
          </a:p>
        </p:txBody>
      </p:sp>
      <p:sp>
        <p:nvSpPr>
          <p:cNvPr id="11" name="Rectangle 22">
            <a:extLst>
              <a:ext uri="{FF2B5EF4-FFF2-40B4-BE49-F238E27FC236}">
                <a16:creationId xmlns:a16="http://schemas.microsoft.com/office/drawing/2014/main" id="{B7C0F208-4011-9DD5-6FFC-A21C7E71AEA5}"/>
              </a:ext>
            </a:extLst>
          </p:cNvPr>
          <p:cNvSpPr>
            <a:spLocks noChangeArrowheads="1"/>
          </p:cNvSpPr>
          <p:nvPr/>
        </p:nvSpPr>
        <p:spPr bwMode="auto">
          <a:xfrm>
            <a:off x="1539143" y="3041576"/>
            <a:ext cx="21305713" cy="49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kumimoji="0" lang="en-US" altLang="en-US" sz="4400" u="none" strike="noStrike" cap="none" normalizeH="0" baseline="0" dirty="0">
                <a:ln>
                  <a:noFill/>
                </a:ln>
                <a:effectLst/>
                <a:latin typeface="Poppins Medium" charset="0"/>
                <a:ea typeface="Poppins Medium" charset="0"/>
                <a:cs typeface="Poppins Medium" charset="0"/>
              </a:rPr>
              <a:t>Huge pages in </a:t>
            </a:r>
            <a:r>
              <a:rPr kumimoji="0" lang="en-US" altLang="en-US" sz="4400" b="1" u="none" strike="noStrike" cap="none" normalizeH="0" baseline="0" dirty="0">
                <a:ln>
                  <a:noFill/>
                </a:ln>
                <a:effectLst/>
                <a:latin typeface="Poppins Medium" charset="0"/>
                <a:ea typeface="Poppins Medium" charset="0"/>
                <a:cs typeface="Poppins Medium" charset="0"/>
              </a:rPr>
              <a:t>local memory </a:t>
            </a:r>
            <a:r>
              <a:rPr kumimoji="0" lang="en-US" altLang="en-US" sz="4400" u="none" strike="noStrike" cap="none" normalizeH="0" baseline="0" dirty="0">
                <a:ln>
                  <a:noFill/>
                </a:ln>
                <a:effectLst/>
                <a:latin typeface="Poppins Medium" charset="0"/>
                <a:ea typeface="Poppins Medium" charset="0"/>
                <a:cs typeface="Poppins Medium" charset="0"/>
              </a:rPr>
              <a:t>– case study: </a:t>
            </a:r>
            <a:r>
              <a:rPr kumimoji="0" lang="en-US" altLang="en-US" sz="4400" u="none" strike="noStrike" cap="none" normalizeH="0" baseline="0" dirty="0" err="1">
                <a:ln>
                  <a:noFill/>
                </a:ln>
                <a:effectLst/>
                <a:latin typeface="Poppins Medium" charset="0"/>
                <a:ea typeface="Poppins Medium" charset="0"/>
                <a:cs typeface="Poppins Medium" charset="0"/>
              </a:rPr>
              <a:t>memcached</a:t>
            </a:r>
            <a:endParaRPr kumimoji="0" lang="en-US" altLang="en-US" sz="4400" u="none" strike="noStrike" cap="none" normalizeH="0" baseline="0" dirty="0">
              <a:ln>
                <a:noFill/>
              </a:ln>
              <a:effectLst/>
              <a:latin typeface="Poppins Medium" charset="0"/>
              <a:ea typeface="Poppins Medium" charset="0"/>
              <a:cs typeface="Poppins Medium" charset="0"/>
            </a:endParaRPr>
          </a:p>
          <a:p>
            <a:pPr defTabSz="914400">
              <a:lnSpc>
                <a:spcPct val="150000"/>
              </a:lnSpc>
            </a:pPr>
            <a:r>
              <a:rPr kumimoji="0" lang="en-US" altLang="en-US" sz="4400" u="none" strike="noStrike" cap="none" normalizeH="0" baseline="0" dirty="0">
                <a:ln>
                  <a:noFill/>
                </a:ln>
                <a:effectLst/>
                <a:latin typeface="Poppins Medium" charset="0"/>
                <a:ea typeface="Poppins Medium" charset="0"/>
                <a:cs typeface="Poppins Medium" charset="0"/>
              </a:rPr>
              <a:t>What went wrong:</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Memory bloat?</a:t>
            </a:r>
          </a:p>
          <a:p>
            <a:pPr marL="571500" indent="-571500" defTabSz="914400">
              <a:lnSpc>
                <a:spcPct val="150000"/>
              </a:lnSpc>
              <a:buFont typeface="Arial" panose="020B0604020202020204" pitchFamily="34" charset="0"/>
              <a:buChar char="•"/>
            </a:pPr>
            <a:r>
              <a:rPr kumimoji="0" lang="en-US" altLang="en-US" sz="4400" u="none" strike="noStrike" cap="none" normalizeH="0" baseline="0" dirty="0">
                <a:ln>
                  <a:noFill/>
                </a:ln>
                <a:effectLst/>
                <a:latin typeface="Poppins Medium" charset="0"/>
                <a:ea typeface="Poppins Medium" charset="0"/>
                <a:cs typeface="Poppins Medium" charset="0"/>
              </a:rPr>
              <a:t>Coarse-grained information?</a:t>
            </a:r>
          </a:p>
          <a:p>
            <a:pPr defTabSz="914400">
              <a:lnSpc>
                <a:spcPct val="150000"/>
              </a:lnSpc>
            </a:pPr>
            <a:endParaRPr lang="en-US" altLang="en-US" sz="4400" dirty="0">
              <a:latin typeface="Poppins Medium" charset="0"/>
              <a:ea typeface="Poppins Medium" charset="0"/>
              <a:cs typeface="Poppins Medium" charset="0"/>
            </a:endParaRPr>
          </a:p>
        </p:txBody>
      </p:sp>
      <p:cxnSp>
        <p:nvCxnSpPr>
          <p:cNvPr id="3" name="Straight Connector 2">
            <a:extLst>
              <a:ext uri="{FF2B5EF4-FFF2-40B4-BE49-F238E27FC236}">
                <a16:creationId xmlns:a16="http://schemas.microsoft.com/office/drawing/2014/main" id="{A088519E-0434-434F-B7F6-15B4B4B51234}"/>
              </a:ext>
            </a:extLst>
          </p:cNvPr>
          <p:cNvCxnSpPr/>
          <p:nvPr/>
        </p:nvCxnSpPr>
        <p:spPr>
          <a:xfrm>
            <a:off x="2038872" y="5633864"/>
            <a:ext cx="4680520" cy="0"/>
          </a:xfrm>
          <a:prstGeom prst="line">
            <a:avLst/>
          </a:prstGeom>
          <a:ln w="76200">
            <a:solidFill>
              <a:srgbClr val="FF0000"/>
            </a:solidFill>
          </a:ln>
        </p:spPr>
        <p:style>
          <a:lnRef idx="1">
            <a:schemeClr val="accent6"/>
          </a:lnRef>
          <a:fillRef idx="0">
            <a:schemeClr val="accent6"/>
          </a:fillRef>
          <a:effectRef idx="0">
            <a:schemeClr val="accent6"/>
          </a:effectRef>
          <a:fontRef idx="minor">
            <a:schemeClr val="tx1"/>
          </a:fontRef>
        </p:style>
      </p:cxnSp>
      <p:sp>
        <p:nvSpPr>
          <p:cNvPr id="10" name="Rectangle 22">
            <a:extLst>
              <a:ext uri="{FF2B5EF4-FFF2-40B4-BE49-F238E27FC236}">
                <a16:creationId xmlns:a16="http://schemas.microsoft.com/office/drawing/2014/main" id="{07E06BAE-F2DC-0D66-D102-1C7C934DA61F}"/>
              </a:ext>
            </a:extLst>
          </p:cNvPr>
          <p:cNvSpPr>
            <a:spLocks noChangeArrowheads="1"/>
          </p:cNvSpPr>
          <p:nvPr/>
        </p:nvSpPr>
        <p:spPr bwMode="auto">
          <a:xfrm>
            <a:off x="7252070" y="5072901"/>
            <a:ext cx="8136904" cy="93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kumimoji="0" lang="en-US" altLang="en-US" sz="4400" u="none" strike="noStrike" cap="none" normalizeH="0" baseline="0" dirty="0">
                <a:ln>
                  <a:noFill/>
                </a:ln>
                <a:effectLst/>
                <a:latin typeface="Poppins Medium" charset="0"/>
                <a:ea typeface="Poppins Medium" charset="0"/>
                <a:cs typeface="Poppins Medium" charset="0"/>
              </a:rPr>
              <a:t>No memory bloat observed</a:t>
            </a:r>
            <a:endParaRPr lang="en-US" altLang="en-US" sz="4400" dirty="0">
              <a:latin typeface="Poppins Medium" charset="0"/>
              <a:ea typeface="Poppins Medium" charset="0"/>
              <a:cs typeface="Poppins Medium" charset="0"/>
            </a:endParaRPr>
          </a:p>
        </p:txBody>
      </p:sp>
      <p:cxnSp>
        <p:nvCxnSpPr>
          <p:cNvPr id="12" name="Straight Connector 11">
            <a:extLst>
              <a:ext uri="{FF2B5EF4-FFF2-40B4-BE49-F238E27FC236}">
                <a16:creationId xmlns:a16="http://schemas.microsoft.com/office/drawing/2014/main" id="{D05CA0DA-C0BA-FD36-AF32-DA5FDFA53669}"/>
              </a:ext>
            </a:extLst>
          </p:cNvPr>
          <p:cNvCxnSpPr>
            <a:cxnSpLocks/>
          </p:cNvCxnSpPr>
          <p:nvPr/>
        </p:nvCxnSpPr>
        <p:spPr>
          <a:xfrm>
            <a:off x="2038872" y="6569968"/>
            <a:ext cx="8424936" cy="0"/>
          </a:xfrm>
          <a:prstGeom prst="line">
            <a:avLst/>
          </a:prstGeom>
          <a:ln w="76200">
            <a:solidFill>
              <a:srgbClr val="FF0000"/>
            </a:solidFill>
          </a:ln>
        </p:spPr>
        <p:style>
          <a:lnRef idx="1">
            <a:schemeClr val="accent6"/>
          </a:lnRef>
          <a:fillRef idx="0">
            <a:schemeClr val="accent6"/>
          </a:fillRef>
          <a:effectRef idx="0">
            <a:schemeClr val="accent6"/>
          </a:effectRef>
          <a:fontRef idx="minor">
            <a:schemeClr val="tx1"/>
          </a:fontRef>
        </p:style>
      </p:cxnSp>
      <p:sp>
        <p:nvSpPr>
          <p:cNvPr id="13" name="Rectangle 22">
            <a:extLst>
              <a:ext uri="{FF2B5EF4-FFF2-40B4-BE49-F238E27FC236}">
                <a16:creationId xmlns:a16="http://schemas.microsoft.com/office/drawing/2014/main" id="{ADA6640B-17B7-F8C2-9C5F-777EAFD49370}"/>
              </a:ext>
            </a:extLst>
          </p:cNvPr>
          <p:cNvSpPr>
            <a:spLocks noChangeArrowheads="1"/>
          </p:cNvSpPr>
          <p:nvPr/>
        </p:nvSpPr>
        <p:spPr bwMode="auto">
          <a:xfrm>
            <a:off x="10996486" y="6003925"/>
            <a:ext cx="8136904" cy="93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kumimoji="0" lang="en-US" altLang="en-US" sz="4400" u="none" strike="noStrike" cap="none" normalizeH="0" baseline="0" dirty="0">
                <a:ln>
                  <a:noFill/>
                </a:ln>
                <a:effectLst/>
                <a:latin typeface="Poppins Medium" charset="0"/>
                <a:ea typeface="Poppins Medium" charset="0"/>
                <a:cs typeface="Poppins Medium" charset="0"/>
              </a:rPr>
              <a:t>Static placement</a:t>
            </a:r>
            <a:r>
              <a:rPr kumimoji="0" lang="en-US" altLang="en-US" sz="4400" u="none" strike="noStrike" cap="none" normalizeH="0" dirty="0">
                <a:ln>
                  <a:noFill/>
                </a:ln>
                <a:effectLst/>
                <a:latin typeface="Poppins Medium" charset="0"/>
                <a:ea typeface="Poppins Medium" charset="0"/>
                <a:cs typeface="Poppins Medium" charset="0"/>
              </a:rPr>
              <a:t> policy</a:t>
            </a:r>
            <a:endParaRPr lang="en-US" altLang="en-US" sz="4400" dirty="0">
              <a:latin typeface="Poppins Medium" charset="0"/>
              <a:ea typeface="Poppins Medium" charset="0"/>
              <a:cs typeface="Poppins Medium" charset="0"/>
            </a:endParaRPr>
          </a:p>
        </p:txBody>
      </p:sp>
      <p:sp>
        <p:nvSpPr>
          <p:cNvPr id="14" name="TextBox 13">
            <a:extLst>
              <a:ext uri="{FF2B5EF4-FFF2-40B4-BE49-F238E27FC236}">
                <a16:creationId xmlns:a16="http://schemas.microsoft.com/office/drawing/2014/main" id="{B687BF0D-28E0-9B53-AE20-C2505EC3DDBD}"/>
              </a:ext>
            </a:extLst>
          </p:cNvPr>
          <p:cNvSpPr txBox="1"/>
          <p:nvPr/>
        </p:nvSpPr>
        <p:spPr>
          <a:xfrm>
            <a:off x="1246784" y="1529408"/>
            <a:ext cx="23404264" cy="615553"/>
          </a:xfrm>
          <a:prstGeom prst="rect">
            <a:avLst/>
          </a:prstGeom>
          <a:noFill/>
        </p:spPr>
        <p:txBody>
          <a:bodyPr wrap="square" lIns="0" tIns="0" rIns="0" bIns="0" rtlCol="0">
            <a:noAutofit/>
          </a:bodyPr>
          <a:lstStyle/>
          <a:p>
            <a:r>
              <a:rPr lang="en-US" sz="6600" dirty="0" err="1">
                <a:latin typeface="Poppins SemiBold" charset="0"/>
                <a:ea typeface="Poppins SemiBold" charset="0"/>
                <a:cs typeface="Poppins SemiBold" charset="0"/>
              </a:rPr>
              <a:t>HotBox</a:t>
            </a:r>
            <a:r>
              <a:rPr lang="en-US" sz="6600" dirty="0">
                <a:latin typeface="Poppins SemiBold" charset="0"/>
                <a:ea typeface="Poppins SemiBold" charset="0"/>
                <a:cs typeface="Poppins SemiBold" charset="0"/>
              </a:rPr>
              <a:t>: Analysis - Memory Management Granularity</a:t>
            </a:r>
          </a:p>
        </p:txBody>
      </p:sp>
    </p:spTree>
    <p:extLst>
      <p:ext uri="{BB962C8B-B14F-4D97-AF65-F5344CB8AC3E}">
        <p14:creationId xmlns:p14="http://schemas.microsoft.com/office/powerpoint/2010/main" val="400839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TextBox 26"/>
          <p:cNvSpPr txBox="1"/>
          <p:nvPr/>
        </p:nvSpPr>
        <p:spPr>
          <a:xfrm>
            <a:off x="1533152" y="1529408"/>
            <a:ext cx="21748080"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Analysis: Memory Management Granularity</a:t>
            </a:r>
          </a:p>
        </p:txBody>
      </p:sp>
      <p:sp>
        <p:nvSpPr>
          <p:cNvPr id="8" name="TextBox 7">
            <a:extLst>
              <a:ext uri="{FF2B5EF4-FFF2-40B4-BE49-F238E27FC236}">
                <a16:creationId xmlns:a16="http://schemas.microsoft.com/office/drawing/2014/main" id="{E0FF912F-9C0F-9FC5-4CA7-1BBA43B78430}"/>
              </a:ext>
            </a:extLst>
          </p:cNvPr>
          <p:cNvSpPr txBox="1"/>
          <p:nvPr/>
        </p:nvSpPr>
        <p:spPr>
          <a:xfrm>
            <a:off x="3310918" y="3128836"/>
            <a:ext cx="6192688" cy="492443"/>
          </a:xfrm>
          <a:prstGeom prst="rect">
            <a:avLst/>
          </a:prstGeom>
          <a:noFill/>
        </p:spPr>
        <p:txBody>
          <a:bodyPr wrap="square" lIns="0" tIns="0" rIns="0" bIns="0" rtlCol="0">
            <a:spAutoFit/>
          </a:bodyPr>
          <a:lstStyle/>
          <a:p>
            <a:r>
              <a:rPr lang="en-US" sz="3200" b="1" dirty="0">
                <a:solidFill>
                  <a:schemeClr val="bg1"/>
                </a:solidFill>
                <a:latin typeface="Poppins SemiBold" charset="0"/>
                <a:ea typeface="Poppins SemiBold" charset="0"/>
                <a:cs typeface="Poppins SemiBold" charset="0"/>
              </a:rPr>
              <a:t>Access Granularity</a:t>
            </a:r>
          </a:p>
        </p:txBody>
      </p:sp>
      <mc:AlternateContent xmlns:mc="http://schemas.openxmlformats.org/markup-compatibility/2006" xmlns:a14="http://schemas.microsoft.com/office/drawing/2010/main">
        <mc:Choice Requires="a14">
          <p:sp>
            <p:nvSpPr>
              <p:cNvPr id="11" name="Rectangle 22">
                <a:extLst>
                  <a:ext uri="{FF2B5EF4-FFF2-40B4-BE49-F238E27FC236}">
                    <a16:creationId xmlns:a16="http://schemas.microsoft.com/office/drawing/2014/main" id="{B7C0F208-4011-9DD5-6FFC-A21C7E71AEA5}"/>
                  </a:ext>
                </a:extLst>
              </p:cNvPr>
              <p:cNvSpPr>
                <a:spLocks noChangeArrowheads="1"/>
              </p:cNvSpPr>
              <p:nvPr/>
            </p:nvSpPr>
            <p:spPr bwMode="auto">
              <a:xfrm>
                <a:off x="1539143" y="3041576"/>
                <a:ext cx="22678193" cy="93062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lang="en-US" altLang="en-US" sz="4400" dirty="0">
                    <a:latin typeface="Poppins Medium" charset="0"/>
                    <a:ea typeface="Poppins Medium" charset="0"/>
                    <a:cs typeface="Poppins Medium" charset="0"/>
                  </a:rPr>
                  <a:t>Huge pages in </a:t>
                </a:r>
                <a:r>
                  <a:rPr lang="en-US" altLang="en-US" sz="4400" b="1" dirty="0">
                    <a:latin typeface="Poppins Medium" charset="0"/>
                    <a:ea typeface="Poppins Medium" charset="0"/>
                    <a:cs typeface="Poppins Medium" charset="0"/>
                  </a:rPr>
                  <a:t>local memory </a:t>
                </a:r>
                <a:r>
                  <a:rPr lang="en-US" altLang="en-US" sz="4400" dirty="0">
                    <a:latin typeface="Poppins Medium" charset="0"/>
                    <a:ea typeface="Poppins Medium" charset="0"/>
                    <a:cs typeface="Poppins Medium" charset="0"/>
                  </a:rPr>
                  <a:t>- Hotness </a:t>
                </a:r>
                <a:r>
                  <a:rPr kumimoji="0" lang="en-US" altLang="en-US" sz="4400" u="none" strike="noStrike" cap="none" normalizeH="0" baseline="0" dirty="0">
                    <a:ln>
                      <a:noFill/>
                    </a:ln>
                    <a:effectLst/>
                    <a:latin typeface="Poppins Medium" charset="0"/>
                    <a:ea typeface="Poppins Medium" charset="0"/>
                    <a:cs typeface="Poppins Medium" charset="0"/>
                  </a:rPr>
                  <a:t>fragmentation:</a:t>
                </a:r>
              </a:p>
              <a:p>
                <a:pPr defTabSz="914400">
                  <a:lnSpc>
                    <a:spcPct val="150000"/>
                  </a:lnSpc>
                </a:pPr>
                <a:endParaRPr lang="en-US" altLang="en-US" sz="4400" dirty="0">
                  <a:latin typeface="Poppins Medium" charset="0"/>
                  <a:ea typeface="Poppins Medium" charset="0"/>
                  <a:cs typeface="Poppins Medium" charset="0"/>
                </a:endParaRPr>
              </a:p>
              <a:p>
                <a:pPr defTabSz="914400">
                  <a:lnSpc>
                    <a:spcPct val="150000"/>
                  </a:lnSpc>
                </a:pPr>
                <a14:m>
                  <m:oMath xmlns:m="http://schemas.openxmlformats.org/officeDocument/2006/math">
                    <m:sSub>
                      <m:sSubPr>
                        <m:ctrlPr>
                          <a:rPr lang="en-US" altLang="en-US" sz="4400" b="0" i="1" smtClean="0">
                            <a:latin typeface="Cambria Math" panose="02040503050406030204" pitchFamily="18" charset="0"/>
                            <a:ea typeface="Poppins Medium" charset="0"/>
                            <a:cs typeface="Poppins Medium" charset="0"/>
                          </a:rPr>
                        </m:ctrlPr>
                      </m:sSubPr>
                      <m:e>
                        <m:r>
                          <a:rPr lang="en-US" altLang="en-US" sz="4400" b="0" i="1" smtClean="0">
                            <a:latin typeface="Cambria Math" panose="02040503050406030204" pitchFamily="18" charset="0"/>
                            <a:ea typeface="Poppins Medium" charset="0"/>
                            <a:cs typeface="Poppins Medium" charset="0"/>
                          </a:rPr>
                          <m:t>𝑁</m:t>
                        </m:r>
                      </m:e>
                      <m:sub>
                        <m:r>
                          <a:rPr lang="en-US" altLang="en-US" sz="4400" b="0" i="1" smtClean="0">
                            <a:latin typeface="Cambria Math" panose="02040503050406030204" pitchFamily="18" charset="0"/>
                            <a:ea typeface="Poppins Medium" charset="0"/>
                            <a:cs typeface="Poppins Medium" charset="0"/>
                          </a:rPr>
                          <m:t>h</m:t>
                        </m:r>
                        <m:r>
                          <a:rPr lang="en-US" altLang="en-US" sz="4400" b="0" i="1" smtClean="0">
                            <a:latin typeface="Cambria Math" panose="02040503050406030204" pitchFamily="18" charset="0"/>
                            <a:ea typeface="Poppins Medium" charset="0"/>
                            <a:cs typeface="Poppins Medium" charset="0"/>
                          </a:rPr>
                          <m:t>𝑢𝑔𝑒</m:t>
                        </m:r>
                      </m:sub>
                    </m:sSub>
                  </m:oMath>
                </a14:m>
                <a:r>
                  <a:rPr kumimoji="0" lang="en-US" altLang="en-US" sz="4400" u="none" strike="noStrike" cap="none" normalizeH="0" baseline="0" dirty="0">
                    <a:ln>
                      <a:noFill/>
                    </a:ln>
                    <a:effectLst/>
                    <a:latin typeface="Poppins Medium" charset="0"/>
                    <a:ea typeface="Poppins Medium" charset="0"/>
                    <a:cs typeface="Poppins Medium" charset="0"/>
                  </a:rPr>
                  <a:t>: #accessed base pages in local memory under huge-page configuration</a:t>
                </a:r>
              </a:p>
              <a:p>
                <a:pPr defTabSz="914400">
                  <a:lnSpc>
                    <a:spcPct val="150000"/>
                  </a:lnSpc>
                </a:pPr>
                <a14:m>
                  <m:oMath xmlns:m="http://schemas.openxmlformats.org/officeDocument/2006/math">
                    <m:sSub>
                      <m:sSubPr>
                        <m:ctrlPr>
                          <a:rPr lang="en-US" altLang="en-US" sz="4400" b="0" i="1" smtClean="0">
                            <a:latin typeface="Cambria Math" panose="02040503050406030204" pitchFamily="18" charset="0"/>
                            <a:ea typeface="Poppins Medium" charset="0"/>
                            <a:cs typeface="Poppins Medium" charset="0"/>
                          </a:rPr>
                        </m:ctrlPr>
                      </m:sSubPr>
                      <m:e>
                        <m:r>
                          <a:rPr lang="en-US" altLang="en-US" sz="4400" b="0" i="1" smtClean="0">
                            <a:latin typeface="Cambria Math" panose="02040503050406030204" pitchFamily="18" charset="0"/>
                            <a:ea typeface="Poppins Medium" charset="0"/>
                            <a:cs typeface="Poppins Medium" charset="0"/>
                          </a:rPr>
                          <m:t>𝑁</m:t>
                        </m:r>
                      </m:e>
                      <m:sub>
                        <m:r>
                          <a:rPr lang="en-US" altLang="en-US" sz="4400" b="0" i="1" smtClean="0">
                            <a:latin typeface="Cambria Math" panose="02040503050406030204" pitchFamily="18" charset="0"/>
                            <a:ea typeface="Poppins Medium" charset="0"/>
                            <a:cs typeface="Poppins Medium" charset="0"/>
                          </a:rPr>
                          <m:t>𝑏𝑎𝑠𝑒</m:t>
                        </m:r>
                      </m:sub>
                    </m:sSub>
                  </m:oMath>
                </a14:m>
                <a:r>
                  <a:rPr lang="en-US" altLang="en-US" sz="4400" dirty="0">
                    <a:latin typeface="Poppins Medium" charset="0"/>
                    <a:ea typeface="Poppins Medium" charset="0"/>
                    <a:cs typeface="Poppins Medium" charset="0"/>
                  </a:rPr>
                  <a:t>: #accessed base pages in local memory under base-page configuration</a:t>
                </a:r>
              </a:p>
              <a:p>
                <a:pPr defTabSz="914400">
                  <a:lnSpc>
                    <a:spcPct val="150000"/>
                  </a:lnSpc>
                </a:pPr>
                <a:endParaRPr lang="en-US" altLang="en-US" sz="4400" dirty="0">
                  <a:latin typeface="Poppins Medium" charset="0"/>
                  <a:ea typeface="Poppins Medium" charset="0"/>
                  <a:cs typeface="Poppins Medium" charset="0"/>
                </a:endParaRPr>
              </a:p>
              <a:p>
                <a:pPr defTabSz="914400">
                  <a:lnSpc>
                    <a:spcPct val="150000"/>
                  </a:lnSpc>
                </a:pPr>
                <a:r>
                  <a:rPr lang="en-US" altLang="en-US" sz="4400" dirty="0">
                    <a:latin typeface="Poppins Medium" charset="0"/>
                    <a:ea typeface="Poppins Medium" charset="0"/>
                    <a:cs typeface="Poppins Medium" charset="0"/>
                  </a:rPr>
                  <a:t>Example: </a:t>
                </a:r>
                <a14:m>
                  <m:oMath xmlns:m="http://schemas.openxmlformats.org/officeDocument/2006/math">
                    <m:sSub>
                      <m:sSubPr>
                        <m:ctrlPr>
                          <a:rPr lang="en-US" altLang="en-US" sz="4400" b="0" i="1" smtClean="0">
                            <a:latin typeface="Cambria Math" panose="02040503050406030204" pitchFamily="18" charset="0"/>
                            <a:ea typeface="Poppins Medium" charset="0"/>
                            <a:cs typeface="Poppins Medium" charset="0"/>
                          </a:rPr>
                        </m:ctrlPr>
                      </m:sSubPr>
                      <m:e>
                        <m:r>
                          <a:rPr lang="en-US" altLang="en-US" sz="4400" b="0" i="1" smtClean="0">
                            <a:latin typeface="Cambria Math" panose="02040503050406030204" pitchFamily="18" charset="0"/>
                            <a:ea typeface="Poppins Medium" charset="0"/>
                            <a:cs typeface="Poppins Medium" charset="0"/>
                          </a:rPr>
                          <m:t>𝑁</m:t>
                        </m:r>
                      </m:e>
                      <m:sub>
                        <m:r>
                          <a:rPr lang="en-US" altLang="en-US" sz="4400" b="0" i="1" smtClean="0">
                            <a:latin typeface="Cambria Math" panose="02040503050406030204" pitchFamily="18" charset="0"/>
                            <a:ea typeface="Poppins Medium" charset="0"/>
                            <a:cs typeface="Poppins Medium" charset="0"/>
                          </a:rPr>
                          <m:t>𝑏𝑎𝑠𝑒</m:t>
                        </m:r>
                      </m:sub>
                    </m:sSub>
                  </m:oMath>
                </a14:m>
                <a:r>
                  <a:rPr lang="en-US" altLang="en-US" sz="4400" dirty="0">
                    <a:latin typeface="Poppins Medium" charset="0"/>
                    <a:ea typeface="Poppins Medium" charset="0"/>
                    <a:cs typeface="Poppins Medium" charset="0"/>
                  </a:rPr>
                  <a:t> = 512</a:t>
                </a:r>
              </a:p>
              <a:p>
                <a:pPr defTabSz="914400">
                  <a:lnSpc>
                    <a:spcPct val="150000"/>
                  </a:lnSpc>
                </a:pPr>
                <a:endParaRPr lang="en-US" altLang="en-US" sz="4400" dirty="0">
                  <a:latin typeface="Poppins Medium" charset="0"/>
                  <a:ea typeface="Poppins Medium" charset="0"/>
                  <a:cs typeface="Poppins Medium" charset="0"/>
                </a:endParaRPr>
              </a:p>
              <a:p>
                <a:pPr defTabSz="914400">
                  <a:lnSpc>
                    <a:spcPct val="150000"/>
                  </a:lnSpc>
                </a:pPr>
                <a:endParaRPr lang="en-US" altLang="en-US" sz="4400" dirty="0">
                  <a:latin typeface="Poppins Medium" charset="0"/>
                  <a:ea typeface="Poppins Medium" charset="0"/>
                  <a:cs typeface="Poppins Medium" charset="0"/>
                </a:endParaRPr>
              </a:p>
              <a:p>
                <a:pPr defTabSz="914400">
                  <a:lnSpc>
                    <a:spcPct val="150000"/>
                  </a:lnSpc>
                </a:pPr>
                <a14:m>
                  <m:oMath xmlns:m="http://schemas.openxmlformats.org/officeDocument/2006/math">
                    <m:sSub>
                      <m:sSubPr>
                        <m:ctrlPr>
                          <a:rPr lang="en-US" altLang="en-US" sz="4400" b="0" i="1" smtClean="0">
                            <a:latin typeface="Cambria Math" panose="02040503050406030204" pitchFamily="18" charset="0"/>
                            <a:ea typeface="Poppins Medium" charset="0"/>
                            <a:cs typeface="Poppins Medium" charset="0"/>
                          </a:rPr>
                        </m:ctrlPr>
                      </m:sSubPr>
                      <m:e>
                        <m:r>
                          <a:rPr lang="en-US" altLang="en-US" sz="4400" b="0" i="1" smtClean="0">
                            <a:latin typeface="Cambria Math" panose="02040503050406030204" pitchFamily="18" charset="0"/>
                            <a:ea typeface="Poppins Medium" charset="0"/>
                            <a:cs typeface="Poppins Medium" charset="0"/>
                          </a:rPr>
                          <m:t>𝑁</m:t>
                        </m:r>
                      </m:e>
                      <m:sub>
                        <m:r>
                          <a:rPr lang="en-US" altLang="en-US" sz="4400" b="0" i="1" smtClean="0">
                            <a:latin typeface="Cambria Math" panose="02040503050406030204" pitchFamily="18" charset="0"/>
                            <a:ea typeface="Poppins Medium" charset="0"/>
                            <a:cs typeface="Poppins Medium" charset="0"/>
                          </a:rPr>
                          <m:t>h</m:t>
                        </m:r>
                        <m:r>
                          <a:rPr lang="en-US" altLang="en-US" sz="4400" b="0" i="1" smtClean="0">
                            <a:latin typeface="Cambria Math" panose="02040503050406030204" pitchFamily="18" charset="0"/>
                            <a:ea typeface="Poppins Medium" charset="0"/>
                            <a:cs typeface="Poppins Medium" charset="0"/>
                          </a:rPr>
                          <m:t>𝑢𝑔𝑒</m:t>
                        </m:r>
                      </m:sub>
                    </m:sSub>
                  </m:oMath>
                </a14:m>
                <a:r>
                  <a:rPr lang="en-US" altLang="en-US" sz="4400" dirty="0">
                    <a:latin typeface="Poppins Medium" charset="0"/>
                    <a:ea typeface="Poppins Medium" charset="0"/>
                    <a:cs typeface="Poppins Medium" charset="0"/>
                  </a:rPr>
                  <a:t> = 512 -&gt; HF = 0							</a:t>
                </a:r>
                <a:r>
                  <a:rPr lang="en-US" altLang="en-US" sz="4400" dirty="0">
                    <a:ea typeface="Poppins Medium" charset="0"/>
                    <a:cs typeface="Poppins Medium" charset="0"/>
                  </a:rPr>
                  <a:t> </a:t>
                </a:r>
                <a14:m>
                  <m:oMath xmlns:m="http://schemas.openxmlformats.org/officeDocument/2006/math">
                    <m:sSub>
                      <m:sSubPr>
                        <m:ctrlPr>
                          <a:rPr lang="en-US" altLang="en-US" sz="4400" i="1">
                            <a:latin typeface="Cambria Math" panose="02040503050406030204" pitchFamily="18" charset="0"/>
                            <a:ea typeface="Poppins Medium" charset="0"/>
                            <a:cs typeface="Poppins Medium" charset="0"/>
                          </a:rPr>
                        </m:ctrlPr>
                      </m:sSubPr>
                      <m:e>
                        <m:r>
                          <a:rPr lang="en-US" altLang="en-US" sz="4400" i="1">
                            <a:latin typeface="Cambria Math" panose="02040503050406030204" pitchFamily="18" charset="0"/>
                            <a:ea typeface="Poppins Medium" charset="0"/>
                            <a:cs typeface="Poppins Medium" charset="0"/>
                          </a:rPr>
                          <m:t>𝑁</m:t>
                        </m:r>
                      </m:e>
                      <m:sub>
                        <m:r>
                          <a:rPr lang="en-US" altLang="en-US" sz="4400" i="1">
                            <a:latin typeface="Cambria Math" panose="02040503050406030204" pitchFamily="18" charset="0"/>
                            <a:ea typeface="Poppins Medium" charset="0"/>
                            <a:cs typeface="Poppins Medium" charset="0"/>
                          </a:rPr>
                          <m:t>h</m:t>
                        </m:r>
                        <m:r>
                          <a:rPr lang="en-US" altLang="en-US" sz="4400" i="1">
                            <a:latin typeface="Cambria Math" panose="02040503050406030204" pitchFamily="18" charset="0"/>
                            <a:ea typeface="Poppins Medium" charset="0"/>
                            <a:cs typeface="Poppins Medium" charset="0"/>
                          </a:rPr>
                          <m:t>𝑢𝑔𝑒</m:t>
                        </m:r>
                      </m:sub>
                    </m:sSub>
                  </m:oMath>
                </a14:m>
                <a:r>
                  <a:rPr lang="en-US" altLang="en-US" sz="4400" dirty="0">
                    <a:latin typeface="Poppins Medium" charset="0"/>
                    <a:ea typeface="Poppins Medium" charset="0"/>
                    <a:cs typeface="Poppins Medium" charset="0"/>
                  </a:rPr>
                  <a:t> = 384 -&gt; HF = 0.25</a:t>
                </a:r>
              </a:p>
            </p:txBody>
          </p:sp>
        </mc:Choice>
        <mc:Fallback xmlns="">
          <p:sp>
            <p:nvSpPr>
              <p:cNvPr id="11" name="Rectangle 22">
                <a:extLst>
                  <a:ext uri="{FF2B5EF4-FFF2-40B4-BE49-F238E27FC236}">
                    <a16:creationId xmlns:a16="http://schemas.microsoft.com/office/drawing/2014/main" id="{B7C0F208-4011-9DD5-6FFC-A21C7E71AEA5}"/>
                  </a:ext>
                </a:extLst>
              </p:cNvPr>
              <p:cNvSpPr>
                <a:spLocks noRot="1" noChangeAspect="1" noMove="1" noResize="1" noEditPoints="1" noAdjustHandles="1" noChangeArrowheads="1" noChangeShapeType="1" noTextEdit="1"/>
              </p:cNvSpPr>
              <p:nvPr/>
            </p:nvSpPr>
            <p:spPr bwMode="auto">
              <a:xfrm>
                <a:off x="1539143" y="3041576"/>
                <a:ext cx="22678193" cy="9306266"/>
              </a:xfrm>
              <a:prstGeom prst="rect">
                <a:avLst/>
              </a:prstGeom>
              <a:blipFill>
                <a:blip r:embed="rId3"/>
                <a:stretch>
                  <a:fillRect l="-1478" r="-645" b="-170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LID4096">
                    <a:noFill/>
                  </a:rPr>
                  <a:t> </a:t>
                </a:r>
              </a:p>
            </p:txBody>
          </p:sp>
        </mc:Fallback>
      </mc:AlternateContent>
      <p:pic>
        <p:nvPicPr>
          <p:cNvPr id="14" name="Picture 13">
            <a:extLst>
              <a:ext uri="{FF2B5EF4-FFF2-40B4-BE49-F238E27FC236}">
                <a16:creationId xmlns:a16="http://schemas.microsoft.com/office/drawing/2014/main" id="{72D981ED-56C9-B388-3B3C-FF107091B04D}"/>
              </a:ext>
            </a:extLst>
          </p:cNvPr>
          <p:cNvPicPr>
            <a:picLocks noChangeAspect="1"/>
          </p:cNvPicPr>
          <p:nvPr/>
        </p:nvPicPr>
        <p:blipFill rotWithShape="1">
          <a:blip r:embed="rId4"/>
          <a:srcRect t="-3112"/>
          <a:stretch/>
        </p:blipFill>
        <p:spPr>
          <a:xfrm>
            <a:off x="1495662" y="9220825"/>
            <a:ext cx="21719461" cy="2078959"/>
          </a:xfrm>
          <a:prstGeom prst="rect">
            <a:avLst/>
          </a:prstGeom>
        </p:spPr>
      </p:pic>
      <p:pic>
        <p:nvPicPr>
          <p:cNvPr id="15" name="Picture 14">
            <a:extLst>
              <a:ext uri="{FF2B5EF4-FFF2-40B4-BE49-F238E27FC236}">
                <a16:creationId xmlns:a16="http://schemas.microsoft.com/office/drawing/2014/main" id="{604E4EAA-F2CE-6B1C-DAAF-E972DF4C6715}"/>
              </a:ext>
            </a:extLst>
          </p:cNvPr>
          <p:cNvPicPr>
            <a:picLocks noChangeAspect="1"/>
          </p:cNvPicPr>
          <p:nvPr/>
        </p:nvPicPr>
        <p:blipFill rotWithShape="1">
          <a:blip r:embed="rId5"/>
          <a:srcRect b="7143"/>
          <a:stretch/>
        </p:blipFill>
        <p:spPr>
          <a:xfrm>
            <a:off x="9959752" y="4121696"/>
            <a:ext cx="3473901" cy="936104"/>
          </a:xfrm>
          <a:prstGeom prst="rect">
            <a:avLst/>
          </a:prstGeom>
        </p:spPr>
      </p:pic>
    </p:spTree>
    <p:extLst>
      <p:ext uri="{BB962C8B-B14F-4D97-AF65-F5344CB8AC3E}">
        <p14:creationId xmlns:p14="http://schemas.microsoft.com/office/powerpoint/2010/main" val="701276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TextBox 26"/>
          <p:cNvSpPr txBox="1"/>
          <p:nvPr/>
        </p:nvSpPr>
        <p:spPr>
          <a:xfrm>
            <a:off x="1533152" y="1529408"/>
            <a:ext cx="21748080"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Analysis: Memory Management Granularity</a:t>
            </a:r>
          </a:p>
        </p:txBody>
      </p:sp>
      <p:sp>
        <p:nvSpPr>
          <p:cNvPr id="8" name="TextBox 7">
            <a:extLst>
              <a:ext uri="{FF2B5EF4-FFF2-40B4-BE49-F238E27FC236}">
                <a16:creationId xmlns:a16="http://schemas.microsoft.com/office/drawing/2014/main" id="{E0FF912F-9C0F-9FC5-4CA7-1BBA43B78430}"/>
              </a:ext>
            </a:extLst>
          </p:cNvPr>
          <p:cNvSpPr txBox="1"/>
          <p:nvPr/>
        </p:nvSpPr>
        <p:spPr>
          <a:xfrm>
            <a:off x="3310918" y="3128836"/>
            <a:ext cx="6192688" cy="492443"/>
          </a:xfrm>
          <a:prstGeom prst="rect">
            <a:avLst/>
          </a:prstGeom>
          <a:noFill/>
        </p:spPr>
        <p:txBody>
          <a:bodyPr wrap="square" lIns="0" tIns="0" rIns="0" bIns="0" rtlCol="0">
            <a:spAutoFit/>
          </a:bodyPr>
          <a:lstStyle/>
          <a:p>
            <a:r>
              <a:rPr lang="en-US" sz="3200" b="1" dirty="0">
                <a:solidFill>
                  <a:schemeClr val="bg1"/>
                </a:solidFill>
                <a:latin typeface="Poppins SemiBold" charset="0"/>
                <a:ea typeface="Poppins SemiBold" charset="0"/>
                <a:cs typeface="Poppins SemiBold" charset="0"/>
              </a:rPr>
              <a:t>Access Granularity</a:t>
            </a:r>
          </a:p>
        </p:txBody>
      </p:sp>
      <p:sp>
        <p:nvSpPr>
          <p:cNvPr id="11" name="Rectangle 22">
            <a:extLst>
              <a:ext uri="{FF2B5EF4-FFF2-40B4-BE49-F238E27FC236}">
                <a16:creationId xmlns:a16="http://schemas.microsoft.com/office/drawing/2014/main" id="{B7C0F208-4011-9DD5-6FFC-A21C7E71AEA5}"/>
              </a:ext>
            </a:extLst>
          </p:cNvPr>
          <p:cNvSpPr>
            <a:spLocks noChangeArrowheads="1"/>
          </p:cNvSpPr>
          <p:nvPr/>
        </p:nvSpPr>
        <p:spPr bwMode="auto">
          <a:xfrm>
            <a:off x="1539143" y="3041576"/>
            <a:ext cx="22678193" cy="296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lang="en-US" altLang="en-US" sz="4400" dirty="0">
                <a:latin typeface="Poppins Medium" charset="0"/>
                <a:ea typeface="Poppins Medium" charset="0"/>
                <a:cs typeface="Poppins Medium" charset="0"/>
              </a:rPr>
              <a:t>Huge pages in </a:t>
            </a:r>
            <a:r>
              <a:rPr lang="en-US" altLang="en-US" sz="4400" b="1" dirty="0">
                <a:latin typeface="Poppins Medium" charset="0"/>
                <a:ea typeface="Poppins Medium" charset="0"/>
                <a:cs typeface="Poppins Medium" charset="0"/>
              </a:rPr>
              <a:t>local memory </a:t>
            </a:r>
            <a:r>
              <a:rPr lang="en-US" altLang="en-US" sz="4400" dirty="0">
                <a:latin typeface="Poppins Medium" charset="0"/>
                <a:ea typeface="Poppins Medium" charset="0"/>
                <a:cs typeface="Poppins Medium" charset="0"/>
              </a:rPr>
              <a:t>- Hotness </a:t>
            </a:r>
            <a:r>
              <a:rPr kumimoji="0" lang="en-US" altLang="en-US" sz="4400" u="none" strike="noStrike" cap="none" normalizeH="0" baseline="0" dirty="0">
                <a:ln>
                  <a:noFill/>
                </a:ln>
                <a:effectLst/>
                <a:latin typeface="Poppins Medium" charset="0"/>
                <a:ea typeface="Poppins Medium" charset="0"/>
                <a:cs typeface="Poppins Medium" charset="0"/>
              </a:rPr>
              <a:t>fragmentation:</a:t>
            </a:r>
          </a:p>
          <a:p>
            <a:pPr defTabSz="914400">
              <a:lnSpc>
                <a:spcPct val="150000"/>
              </a:lnSpc>
            </a:pPr>
            <a:r>
              <a:rPr kumimoji="0" lang="en-US" altLang="en-US" sz="4400" u="none" strike="noStrike" cap="none" normalizeH="0" baseline="0" dirty="0">
                <a:ln>
                  <a:noFill/>
                </a:ln>
                <a:effectLst/>
                <a:latin typeface="Poppins Medium" charset="0"/>
                <a:ea typeface="Poppins Medium" charset="0"/>
                <a:cs typeface="Poppins Medium" charset="0"/>
              </a:rPr>
              <a:t>Performance impact – tradeoff between HF and huge-page 100% TLB hit</a:t>
            </a:r>
          </a:p>
          <a:p>
            <a:pPr defTabSz="914400">
              <a:lnSpc>
                <a:spcPct val="150000"/>
              </a:lnSpc>
            </a:pPr>
            <a:endParaRPr lang="en-US" altLang="en-US" sz="4400" dirty="0">
              <a:latin typeface="Poppins Medium" charset="0"/>
              <a:ea typeface="Poppins Medium" charset="0"/>
              <a:cs typeface="Poppins Medium" charset="0"/>
            </a:endParaRPr>
          </a:p>
        </p:txBody>
      </p:sp>
      <p:pic>
        <p:nvPicPr>
          <p:cNvPr id="5" name="Picture 4">
            <a:extLst>
              <a:ext uri="{FF2B5EF4-FFF2-40B4-BE49-F238E27FC236}">
                <a16:creationId xmlns:a16="http://schemas.microsoft.com/office/drawing/2014/main" id="{C12EB7E4-E126-FF8F-6627-0428ECA5184D}"/>
              </a:ext>
            </a:extLst>
          </p:cNvPr>
          <p:cNvPicPr>
            <a:picLocks noChangeAspect="1"/>
          </p:cNvPicPr>
          <p:nvPr/>
        </p:nvPicPr>
        <p:blipFill>
          <a:blip r:embed="rId3"/>
          <a:stretch>
            <a:fillRect/>
          </a:stretch>
        </p:blipFill>
        <p:spPr>
          <a:xfrm>
            <a:off x="6320992" y="4985792"/>
            <a:ext cx="11631648" cy="7992590"/>
          </a:xfrm>
          <a:prstGeom prst="rect">
            <a:avLst/>
          </a:prstGeom>
        </p:spPr>
      </p:pic>
      <p:sp>
        <p:nvSpPr>
          <p:cNvPr id="12" name="Rectangle 11">
            <a:extLst>
              <a:ext uri="{FF2B5EF4-FFF2-40B4-BE49-F238E27FC236}">
                <a16:creationId xmlns:a16="http://schemas.microsoft.com/office/drawing/2014/main" id="{C9A63D2B-92F4-6671-266F-9AB3EA35D924}"/>
              </a:ext>
            </a:extLst>
          </p:cNvPr>
          <p:cNvSpPr/>
          <p:nvPr/>
        </p:nvSpPr>
        <p:spPr>
          <a:xfrm>
            <a:off x="14117599" y="5129808"/>
            <a:ext cx="3907049" cy="554461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318021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TextBox 26"/>
          <p:cNvSpPr txBox="1"/>
          <p:nvPr/>
        </p:nvSpPr>
        <p:spPr>
          <a:xfrm>
            <a:off x="1533152" y="1529408"/>
            <a:ext cx="21748080"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Analysis: Memory Management Granularity</a:t>
            </a:r>
          </a:p>
        </p:txBody>
      </p:sp>
      <p:sp>
        <p:nvSpPr>
          <p:cNvPr id="8" name="TextBox 7">
            <a:extLst>
              <a:ext uri="{FF2B5EF4-FFF2-40B4-BE49-F238E27FC236}">
                <a16:creationId xmlns:a16="http://schemas.microsoft.com/office/drawing/2014/main" id="{E0FF912F-9C0F-9FC5-4CA7-1BBA43B78430}"/>
              </a:ext>
            </a:extLst>
          </p:cNvPr>
          <p:cNvSpPr txBox="1"/>
          <p:nvPr/>
        </p:nvSpPr>
        <p:spPr>
          <a:xfrm>
            <a:off x="3310918" y="3128836"/>
            <a:ext cx="6192688" cy="492443"/>
          </a:xfrm>
          <a:prstGeom prst="rect">
            <a:avLst/>
          </a:prstGeom>
          <a:noFill/>
        </p:spPr>
        <p:txBody>
          <a:bodyPr wrap="square" lIns="0" tIns="0" rIns="0" bIns="0" rtlCol="0">
            <a:spAutoFit/>
          </a:bodyPr>
          <a:lstStyle/>
          <a:p>
            <a:r>
              <a:rPr lang="en-US" sz="3200" b="1" dirty="0">
                <a:solidFill>
                  <a:schemeClr val="bg1"/>
                </a:solidFill>
                <a:latin typeface="Poppins SemiBold" charset="0"/>
                <a:ea typeface="Poppins SemiBold" charset="0"/>
                <a:cs typeface="Poppins SemiBold" charset="0"/>
              </a:rPr>
              <a:t>Access Granularity</a:t>
            </a:r>
          </a:p>
        </p:txBody>
      </p:sp>
      <p:sp>
        <p:nvSpPr>
          <p:cNvPr id="11" name="Rectangle 22">
            <a:extLst>
              <a:ext uri="{FF2B5EF4-FFF2-40B4-BE49-F238E27FC236}">
                <a16:creationId xmlns:a16="http://schemas.microsoft.com/office/drawing/2014/main" id="{B7C0F208-4011-9DD5-6FFC-A21C7E71AEA5}"/>
              </a:ext>
            </a:extLst>
          </p:cNvPr>
          <p:cNvSpPr>
            <a:spLocks noChangeArrowheads="1"/>
          </p:cNvSpPr>
          <p:nvPr/>
        </p:nvSpPr>
        <p:spPr bwMode="auto">
          <a:xfrm>
            <a:off x="1539143" y="3041576"/>
            <a:ext cx="22678193" cy="296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lang="en-US" altLang="en-US" sz="4400" dirty="0">
                <a:latin typeface="Poppins Medium" charset="0"/>
                <a:ea typeface="Poppins Medium" charset="0"/>
                <a:cs typeface="Poppins Medium" charset="0"/>
              </a:rPr>
              <a:t>Huge pages in </a:t>
            </a:r>
            <a:r>
              <a:rPr lang="en-US" altLang="en-US" sz="4400" b="1" dirty="0">
                <a:latin typeface="Poppins Medium" charset="0"/>
                <a:ea typeface="Poppins Medium" charset="0"/>
                <a:cs typeface="Poppins Medium" charset="0"/>
              </a:rPr>
              <a:t>local memory </a:t>
            </a:r>
            <a:r>
              <a:rPr lang="en-US" altLang="en-US" sz="4400" dirty="0">
                <a:latin typeface="Poppins Medium" charset="0"/>
                <a:ea typeface="Poppins Medium" charset="0"/>
                <a:cs typeface="Poppins Medium" charset="0"/>
              </a:rPr>
              <a:t>- Hotness </a:t>
            </a:r>
            <a:r>
              <a:rPr kumimoji="0" lang="en-US" altLang="en-US" sz="4400" u="none" strike="noStrike" cap="none" normalizeH="0" baseline="0" dirty="0">
                <a:ln>
                  <a:noFill/>
                </a:ln>
                <a:effectLst/>
                <a:latin typeface="Poppins Medium" charset="0"/>
                <a:ea typeface="Poppins Medium" charset="0"/>
                <a:cs typeface="Poppins Medium" charset="0"/>
              </a:rPr>
              <a:t>fragmentation:</a:t>
            </a:r>
          </a:p>
          <a:p>
            <a:pPr defTabSz="914400">
              <a:lnSpc>
                <a:spcPct val="150000"/>
              </a:lnSpc>
            </a:pPr>
            <a:r>
              <a:rPr kumimoji="0" lang="en-US" altLang="en-US" sz="4400" u="none" strike="noStrike" cap="none" normalizeH="0" baseline="0" dirty="0">
                <a:ln>
                  <a:noFill/>
                </a:ln>
                <a:effectLst/>
                <a:latin typeface="Poppins Medium" charset="0"/>
                <a:ea typeface="Poppins Medium" charset="0"/>
                <a:cs typeface="Poppins Medium" charset="0"/>
              </a:rPr>
              <a:t>Hotness Fragmentation is apparent in server workloads:</a:t>
            </a:r>
          </a:p>
          <a:p>
            <a:pPr defTabSz="914400">
              <a:lnSpc>
                <a:spcPct val="150000"/>
              </a:lnSpc>
            </a:pPr>
            <a:endParaRPr lang="en-US" altLang="en-US" sz="4400" dirty="0">
              <a:latin typeface="Poppins Medium" charset="0"/>
              <a:ea typeface="Poppins Medium" charset="0"/>
              <a:cs typeface="Poppins Medium" charset="0"/>
            </a:endParaRPr>
          </a:p>
        </p:txBody>
      </p:sp>
      <p:pic>
        <p:nvPicPr>
          <p:cNvPr id="3" name="Picture 2">
            <a:extLst>
              <a:ext uri="{FF2B5EF4-FFF2-40B4-BE49-F238E27FC236}">
                <a16:creationId xmlns:a16="http://schemas.microsoft.com/office/drawing/2014/main" id="{2A3AD179-5A7F-40A2-6B14-A9E6B6EFAB8C}"/>
              </a:ext>
            </a:extLst>
          </p:cNvPr>
          <p:cNvPicPr>
            <a:picLocks noChangeAspect="1"/>
          </p:cNvPicPr>
          <p:nvPr/>
        </p:nvPicPr>
        <p:blipFill>
          <a:blip r:embed="rId3"/>
          <a:stretch>
            <a:fillRect/>
          </a:stretch>
        </p:blipFill>
        <p:spPr>
          <a:xfrm>
            <a:off x="16240470" y="6137197"/>
            <a:ext cx="7496405" cy="3554051"/>
          </a:xfrm>
          <a:prstGeom prst="rect">
            <a:avLst/>
          </a:prstGeom>
        </p:spPr>
      </p:pic>
      <p:pic>
        <p:nvPicPr>
          <p:cNvPr id="6" name="Picture 5">
            <a:extLst>
              <a:ext uri="{FF2B5EF4-FFF2-40B4-BE49-F238E27FC236}">
                <a16:creationId xmlns:a16="http://schemas.microsoft.com/office/drawing/2014/main" id="{135F4C0D-3767-AD56-7D41-312E12AD3F84}"/>
              </a:ext>
            </a:extLst>
          </p:cNvPr>
          <p:cNvPicPr>
            <a:picLocks noChangeAspect="1"/>
          </p:cNvPicPr>
          <p:nvPr/>
        </p:nvPicPr>
        <p:blipFill>
          <a:blip r:embed="rId4"/>
          <a:stretch>
            <a:fillRect/>
          </a:stretch>
        </p:blipFill>
        <p:spPr>
          <a:xfrm>
            <a:off x="8524685" y="6075276"/>
            <a:ext cx="7699763" cy="3615972"/>
          </a:xfrm>
          <a:prstGeom prst="rect">
            <a:avLst/>
          </a:prstGeom>
        </p:spPr>
      </p:pic>
      <p:pic>
        <p:nvPicPr>
          <p:cNvPr id="9" name="Picture 8">
            <a:extLst>
              <a:ext uri="{FF2B5EF4-FFF2-40B4-BE49-F238E27FC236}">
                <a16:creationId xmlns:a16="http://schemas.microsoft.com/office/drawing/2014/main" id="{5FF8C54A-44ED-82E6-D666-AFA559FDF11E}"/>
              </a:ext>
            </a:extLst>
          </p:cNvPr>
          <p:cNvPicPr>
            <a:picLocks noChangeAspect="1"/>
          </p:cNvPicPr>
          <p:nvPr/>
        </p:nvPicPr>
        <p:blipFill>
          <a:blip r:embed="rId5"/>
          <a:stretch>
            <a:fillRect/>
          </a:stretch>
        </p:blipFill>
        <p:spPr>
          <a:xfrm>
            <a:off x="736268" y="6101555"/>
            <a:ext cx="7726349" cy="3445677"/>
          </a:xfrm>
          <a:prstGeom prst="rect">
            <a:avLst/>
          </a:prstGeom>
        </p:spPr>
      </p:pic>
      <p:pic>
        <p:nvPicPr>
          <p:cNvPr id="13" name="Picture 12">
            <a:extLst>
              <a:ext uri="{FF2B5EF4-FFF2-40B4-BE49-F238E27FC236}">
                <a16:creationId xmlns:a16="http://schemas.microsoft.com/office/drawing/2014/main" id="{06BC5094-14F7-CFB8-8753-3CDF4C45CE37}"/>
              </a:ext>
            </a:extLst>
          </p:cNvPr>
          <p:cNvPicPr>
            <a:picLocks noChangeAspect="1"/>
          </p:cNvPicPr>
          <p:nvPr/>
        </p:nvPicPr>
        <p:blipFill>
          <a:blip r:embed="rId6"/>
          <a:stretch>
            <a:fillRect/>
          </a:stretch>
        </p:blipFill>
        <p:spPr>
          <a:xfrm>
            <a:off x="8524684" y="10123295"/>
            <a:ext cx="7699763" cy="479121"/>
          </a:xfrm>
          <a:prstGeom prst="rect">
            <a:avLst/>
          </a:prstGeom>
        </p:spPr>
      </p:pic>
    </p:spTree>
    <p:extLst>
      <p:ext uri="{BB962C8B-B14F-4D97-AF65-F5344CB8AC3E}">
        <p14:creationId xmlns:p14="http://schemas.microsoft.com/office/powerpoint/2010/main" val="1976597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TextBox 26"/>
          <p:cNvSpPr txBox="1"/>
          <p:nvPr/>
        </p:nvSpPr>
        <p:spPr>
          <a:xfrm>
            <a:off x="1533152" y="1529408"/>
            <a:ext cx="22850848"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Analysis: Migration Timeliness and Granularity</a:t>
            </a:r>
          </a:p>
        </p:txBody>
      </p:sp>
      <p:sp>
        <p:nvSpPr>
          <p:cNvPr id="8" name="TextBox 7">
            <a:extLst>
              <a:ext uri="{FF2B5EF4-FFF2-40B4-BE49-F238E27FC236}">
                <a16:creationId xmlns:a16="http://schemas.microsoft.com/office/drawing/2014/main" id="{E0FF912F-9C0F-9FC5-4CA7-1BBA43B78430}"/>
              </a:ext>
            </a:extLst>
          </p:cNvPr>
          <p:cNvSpPr txBox="1"/>
          <p:nvPr/>
        </p:nvSpPr>
        <p:spPr>
          <a:xfrm>
            <a:off x="3310918" y="3128836"/>
            <a:ext cx="6192688" cy="492443"/>
          </a:xfrm>
          <a:prstGeom prst="rect">
            <a:avLst/>
          </a:prstGeom>
          <a:noFill/>
        </p:spPr>
        <p:txBody>
          <a:bodyPr wrap="square" lIns="0" tIns="0" rIns="0" bIns="0" rtlCol="0">
            <a:spAutoFit/>
          </a:bodyPr>
          <a:lstStyle/>
          <a:p>
            <a:r>
              <a:rPr lang="en-US" sz="3200" b="1" dirty="0">
                <a:solidFill>
                  <a:schemeClr val="bg1"/>
                </a:solidFill>
                <a:latin typeface="Poppins SemiBold" charset="0"/>
                <a:ea typeface="Poppins SemiBold" charset="0"/>
                <a:cs typeface="Poppins SemiBold" charset="0"/>
              </a:rPr>
              <a:t>Access Granularity</a:t>
            </a:r>
          </a:p>
        </p:txBody>
      </p:sp>
      <p:sp>
        <p:nvSpPr>
          <p:cNvPr id="11" name="Rectangle 22">
            <a:extLst>
              <a:ext uri="{FF2B5EF4-FFF2-40B4-BE49-F238E27FC236}">
                <a16:creationId xmlns:a16="http://schemas.microsoft.com/office/drawing/2014/main" id="{B7C0F208-4011-9DD5-6FFC-A21C7E71AEA5}"/>
              </a:ext>
            </a:extLst>
          </p:cNvPr>
          <p:cNvSpPr>
            <a:spLocks noChangeArrowheads="1"/>
          </p:cNvSpPr>
          <p:nvPr/>
        </p:nvSpPr>
        <p:spPr bwMode="auto">
          <a:xfrm>
            <a:off x="1539143" y="3041576"/>
            <a:ext cx="22678193" cy="100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lang="en-US" altLang="en-US" sz="4400" dirty="0">
                <a:latin typeface="Poppins Medium" charset="0"/>
                <a:ea typeface="Poppins Medium" charset="0"/>
                <a:cs typeface="Poppins Medium" charset="0"/>
              </a:rPr>
              <a:t>In a hybrid disaggregated memory system:</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Hot pages are migrated to local memory</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Cold pages are migrated to remote memory</a:t>
            </a:r>
          </a:p>
          <a:p>
            <a:pPr marL="571500" indent="-571500" defTabSz="914400">
              <a:lnSpc>
                <a:spcPct val="150000"/>
              </a:lnSpc>
              <a:buFont typeface="Arial" panose="020B0604020202020204" pitchFamily="34" charset="0"/>
              <a:buChar char="•"/>
            </a:pPr>
            <a:endParaRPr lang="en-US" altLang="en-US" sz="4400" dirty="0">
              <a:latin typeface="Poppins Medium" charset="0"/>
              <a:ea typeface="Poppins Medium" charset="0"/>
              <a:cs typeface="Poppins Medium" charset="0"/>
            </a:endParaRPr>
          </a:p>
          <a:p>
            <a:pPr marL="571500" indent="-571500" defTabSz="914400">
              <a:lnSpc>
                <a:spcPct val="150000"/>
              </a:lnSpc>
              <a:buFont typeface="Arial" panose="020B0604020202020204" pitchFamily="34" charset="0"/>
              <a:buChar char="•"/>
            </a:pPr>
            <a:endParaRPr lang="en-US" altLang="en-US" sz="4400" dirty="0">
              <a:latin typeface="Poppins Medium" charset="0"/>
              <a:ea typeface="Poppins Medium" charset="0"/>
              <a:cs typeface="Poppins Medium" charset="0"/>
            </a:endParaRPr>
          </a:p>
          <a:p>
            <a:pPr marL="571500" indent="-571500" defTabSz="914400">
              <a:lnSpc>
                <a:spcPct val="150000"/>
              </a:lnSpc>
              <a:buFont typeface="Arial" panose="020B0604020202020204" pitchFamily="34" charset="0"/>
              <a:buChar char="•"/>
            </a:pPr>
            <a:endParaRPr lang="en-US" altLang="en-US" sz="4400" dirty="0">
              <a:latin typeface="Poppins Medium" charset="0"/>
              <a:ea typeface="Poppins Medium" charset="0"/>
              <a:cs typeface="Poppins Medium" charset="0"/>
            </a:endParaRPr>
          </a:p>
          <a:p>
            <a:pPr defTabSz="914400">
              <a:lnSpc>
                <a:spcPct val="150000"/>
              </a:lnSpc>
            </a:pPr>
            <a:endParaRPr lang="en-US" altLang="en-US" sz="4400" dirty="0">
              <a:latin typeface="Poppins Medium" charset="0"/>
              <a:ea typeface="Poppins Medium" charset="0"/>
              <a:cs typeface="Poppins Medium" charset="0"/>
            </a:endParaRP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After remote page(s) are determined as hot:</a:t>
            </a:r>
          </a:p>
          <a:p>
            <a:pPr marL="1485900" lvl="2"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At what granularity should data be migrated?</a:t>
            </a:r>
          </a:p>
          <a:p>
            <a:pPr marL="1485900" lvl="2"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When should the data be migrated?</a:t>
            </a:r>
          </a:p>
        </p:txBody>
      </p:sp>
      <p:pic>
        <p:nvPicPr>
          <p:cNvPr id="12" name="Picture 11">
            <a:extLst>
              <a:ext uri="{FF2B5EF4-FFF2-40B4-BE49-F238E27FC236}">
                <a16:creationId xmlns:a16="http://schemas.microsoft.com/office/drawing/2014/main" id="{4D209F65-625A-6BFD-9FDB-414089EFA264}"/>
              </a:ext>
            </a:extLst>
          </p:cNvPr>
          <p:cNvPicPr>
            <a:picLocks noChangeAspect="1"/>
          </p:cNvPicPr>
          <p:nvPr/>
        </p:nvPicPr>
        <p:blipFill>
          <a:blip r:embed="rId3"/>
          <a:stretch>
            <a:fillRect/>
          </a:stretch>
        </p:blipFill>
        <p:spPr>
          <a:xfrm>
            <a:off x="3705761" y="6281936"/>
            <a:ext cx="16203326" cy="3567399"/>
          </a:xfrm>
          <a:prstGeom prst="rect">
            <a:avLst/>
          </a:prstGeom>
        </p:spPr>
      </p:pic>
      <p:sp>
        <p:nvSpPr>
          <p:cNvPr id="14" name="Rectangle 13">
            <a:extLst>
              <a:ext uri="{FF2B5EF4-FFF2-40B4-BE49-F238E27FC236}">
                <a16:creationId xmlns:a16="http://schemas.microsoft.com/office/drawing/2014/main" id="{2F137E66-3708-04D9-FCCD-7903C3320AFB}"/>
              </a:ext>
            </a:extLst>
          </p:cNvPr>
          <p:cNvSpPr/>
          <p:nvPr/>
        </p:nvSpPr>
        <p:spPr>
          <a:xfrm>
            <a:off x="9959753" y="6137920"/>
            <a:ext cx="8568952" cy="216024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4071661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TextBox 26"/>
          <p:cNvSpPr txBox="1"/>
          <p:nvPr/>
        </p:nvSpPr>
        <p:spPr>
          <a:xfrm>
            <a:off x="1533152" y="1529408"/>
            <a:ext cx="22850848"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Analysis: Migration Timeliness and Granularity</a:t>
            </a:r>
          </a:p>
        </p:txBody>
      </p:sp>
      <p:sp>
        <p:nvSpPr>
          <p:cNvPr id="8" name="TextBox 7">
            <a:extLst>
              <a:ext uri="{FF2B5EF4-FFF2-40B4-BE49-F238E27FC236}">
                <a16:creationId xmlns:a16="http://schemas.microsoft.com/office/drawing/2014/main" id="{E0FF912F-9C0F-9FC5-4CA7-1BBA43B78430}"/>
              </a:ext>
            </a:extLst>
          </p:cNvPr>
          <p:cNvSpPr txBox="1"/>
          <p:nvPr/>
        </p:nvSpPr>
        <p:spPr>
          <a:xfrm>
            <a:off x="3310918" y="3128836"/>
            <a:ext cx="6192688" cy="492443"/>
          </a:xfrm>
          <a:prstGeom prst="rect">
            <a:avLst/>
          </a:prstGeom>
          <a:noFill/>
        </p:spPr>
        <p:txBody>
          <a:bodyPr wrap="square" lIns="0" tIns="0" rIns="0" bIns="0" rtlCol="0">
            <a:spAutoFit/>
          </a:bodyPr>
          <a:lstStyle/>
          <a:p>
            <a:r>
              <a:rPr lang="en-US" sz="3200" b="1" dirty="0">
                <a:solidFill>
                  <a:schemeClr val="bg1"/>
                </a:solidFill>
                <a:latin typeface="Poppins SemiBold" charset="0"/>
                <a:ea typeface="Poppins SemiBold" charset="0"/>
                <a:cs typeface="Poppins SemiBold" charset="0"/>
              </a:rPr>
              <a:t>Access Granularity</a:t>
            </a:r>
          </a:p>
        </p:txBody>
      </p:sp>
      <p:sp>
        <p:nvSpPr>
          <p:cNvPr id="11" name="Rectangle 22">
            <a:extLst>
              <a:ext uri="{FF2B5EF4-FFF2-40B4-BE49-F238E27FC236}">
                <a16:creationId xmlns:a16="http://schemas.microsoft.com/office/drawing/2014/main" id="{B7C0F208-4011-9DD5-6FFC-A21C7E71AEA5}"/>
              </a:ext>
            </a:extLst>
          </p:cNvPr>
          <p:cNvSpPr>
            <a:spLocks noChangeArrowheads="1"/>
          </p:cNvSpPr>
          <p:nvPr/>
        </p:nvSpPr>
        <p:spPr bwMode="auto">
          <a:xfrm>
            <a:off x="1539143" y="3041576"/>
            <a:ext cx="22678193" cy="93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lang="en-US" altLang="en-US" sz="4400" dirty="0">
                <a:latin typeface="Poppins Medium" charset="0"/>
                <a:ea typeface="Poppins Medium" charset="0"/>
                <a:cs typeface="Poppins Medium" charset="0"/>
              </a:rPr>
              <a:t>Prior work advocated to migrate pages in batches to amortize migration costs</a:t>
            </a:r>
          </a:p>
        </p:txBody>
      </p:sp>
      <p:pic>
        <p:nvPicPr>
          <p:cNvPr id="3" name="Picture 2">
            <a:extLst>
              <a:ext uri="{FF2B5EF4-FFF2-40B4-BE49-F238E27FC236}">
                <a16:creationId xmlns:a16="http://schemas.microsoft.com/office/drawing/2014/main" id="{CE5E30AF-27E1-5212-4860-D92EEBD0B0EF}"/>
              </a:ext>
            </a:extLst>
          </p:cNvPr>
          <p:cNvPicPr>
            <a:picLocks noChangeAspect="1"/>
          </p:cNvPicPr>
          <p:nvPr/>
        </p:nvPicPr>
        <p:blipFill>
          <a:blip r:embed="rId3"/>
          <a:stretch>
            <a:fillRect/>
          </a:stretch>
        </p:blipFill>
        <p:spPr>
          <a:xfrm>
            <a:off x="13632160" y="4841776"/>
            <a:ext cx="10297144" cy="4661591"/>
          </a:xfrm>
          <a:prstGeom prst="rect">
            <a:avLst/>
          </a:prstGeom>
        </p:spPr>
      </p:pic>
      <p:sp>
        <p:nvSpPr>
          <p:cNvPr id="9" name="Rectangle 22">
            <a:extLst>
              <a:ext uri="{FF2B5EF4-FFF2-40B4-BE49-F238E27FC236}">
                <a16:creationId xmlns:a16="http://schemas.microsoft.com/office/drawing/2014/main" id="{9219708E-EAAC-48A0-1FA6-C2DDD150BEB5}"/>
              </a:ext>
            </a:extLst>
          </p:cNvPr>
          <p:cNvSpPr>
            <a:spLocks noChangeArrowheads="1"/>
          </p:cNvSpPr>
          <p:nvPr/>
        </p:nvSpPr>
        <p:spPr bwMode="auto">
          <a:xfrm>
            <a:off x="14424248" y="9503367"/>
            <a:ext cx="9135277" cy="19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14400">
              <a:lnSpc>
                <a:spcPct val="150000"/>
              </a:lnSpc>
            </a:pPr>
            <a:r>
              <a:rPr lang="en-US" altLang="en-US" sz="4400" dirty="0">
                <a:latin typeface="Poppins Medium" charset="0"/>
                <a:ea typeface="Poppins Medium" charset="0"/>
                <a:cs typeface="Poppins Medium" charset="0"/>
              </a:rPr>
              <a:t>A breakdown of the costs to migrate a page via </a:t>
            </a:r>
            <a:r>
              <a:rPr lang="en-US" altLang="en-US" sz="4400" dirty="0" err="1">
                <a:latin typeface="Poppins Medium" charset="0"/>
                <a:ea typeface="Poppins Medium" charset="0"/>
                <a:cs typeface="Poppins Medium" charset="0"/>
              </a:rPr>
              <a:t>syscall</a:t>
            </a:r>
            <a:endParaRPr lang="en-US" altLang="en-US" sz="4400" dirty="0">
              <a:latin typeface="Poppins Medium" charset="0"/>
              <a:ea typeface="Poppins Medium" charset="0"/>
              <a:cs typeface="Poppins Medium" charset="0"/>
            </a:endParaRPr>
          </a:p>
        </p:txBody>
      </p:sp>
      <p:sp>
        <p:nvSpPr>
          <p:cNvPr id="10" name="Rectangle 22">
            <a:extLst>
              <a:ext uri="{FF2B5EF4-FFF2-40B4-BE49-F238E27FC236}">
                <a16:creationId xmlns:a16="http://schemas.microsoft.com/office/drawing/2014/main" id="{450739CB-EDAC-0341-4F93-38A6143C67CE}"/>
              </a:ext>
            </a:extLst>
          </p:cNvPr>
          <p:cNvSpPr>
            <a:spLocks noChangeArrowheads="1"/>
          </p:cNvSpPr>
          <p:nvPr/>
        </p:nvSpPr>
        <p:spPr bwMode="auto">
          <a:xfrm>
            <a:off x="1462808" y="6033187"/>
            <a:ext cx="12603064" cy="296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lang="en-US" altLang="en-US" sz="4400" dirty="0">
                <a:latin typeface="Poppins Medium" charset="0"/>
                <a:ea typeface="Poppins Medium" charset="0"/>
                <a:cs typeface="Poppins Medium" charset="0"/>
              </a:rPr>
              <a:t>IPI and </a:t>
            </a:r>
            <a:r>
              <a:rPr lang="en-US" altLang="en-US" sz="4400" dirty="0" err="1">
                <a:latin typeface="Poppins Medium" charset="0"/>
                <a:ea typeface="Poppins Medium" charset="0"/>
                <a:cs typeface="Poppins Medium" charset="0"/>
              </a:rPr>
              <a:t>syscall</a:t>
            </a:r>
            <a:r>
              <a:rPr lang="en-US" altLang="en-US" sz="4400" dirty="0">
                <a:latin typeface="Poppins Medium" charset="0"/>
                <a:ea typeface="Poppins Medium" charset="0"/>
                <a:cs typeface="Poppins Medium" charset="0"/>
              </a:rPr>
              <a:t> overheads are amortizable</a:t>
            </a:r>
          </a:p>
          <a:p>
            <a:pPr defTabSz="914400">
              <a:lnSpc>
                <a:spcPct val="150000"/>
              </a:lnSpc>
            </a:pPr>
            <a:r>
              <a:rPr lang="en-US" altLang="en-US" sz="4400" dirty="0">
                <a:latin typeface="Poppins Medium" charset="0"/>
                <a:ea typeface="Poppins Medium" charset="0"/>
                <a:cs typeface="Poppins Medium" charset="0"/>
              </a:rPr>
              <a:t>However, they can be entirely avoided:</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Linux’ </a:t>
            </a:r>
            <a:r>
              <a:rPr lang="en-US" altLang="en-US" sz="4400" i="1" dirty="0" err="1">
                <a:latin typeface="Poppins Medium" charset="0"/>
                <a:ea typeface="Poppins Medium" charset="0"/>
                <a:cs typeface="Poppins Medium" charset="0"/>
              </a:rPr>
              <a:t>autoNuma</a:t>
            </a:r>
            <a:r>
              <a:rPr lang="en-US" altLang="en-US" sz="4400" dirty="0">
                <a:latin typeface="Poppins Medium" charset="0"/>
                <a:ea typeface="Poppins Medium" charset="0"/>
                <a:cs typeface="Poppins Medium" charset="0"/>
              </a:rPr>
              <a:t> does not perform IPI</a:t>
            </a:r>
          </a:p>
        </p:txBody>
      </p:sp>
    </p:spTree>
    <p:extLst>
      <p:ext uri="{BB962C8B-B14F-4D97-AF65-F5344CB8AC3E}">
        <p14:creationId xmlns:p14="http://schemas.microsoft.com/office/powerpoint/2010/main" val="18560288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TextBox 26"/>
          <p:cNvSpPr txBox="1"/>
          <p:nvPr/>
        </p:nvSpPr>
        <p:spPr>
          <a:xfrm>
            <a:off x="1533152" y="1529408"/>
            <a:ext cx="22850848"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Analysis: Migration Timeliness and Granularity</a:t>
            </a:r>
          </a:p>
        </p:txBody>
      </p:sp>
      <p:sp>
        <p:nvSpPr>
          <p:cNvPr id="8" name="TextBox 7">
            <a:extLst>
              <a:ext uri="{FF2B5EF4-FFF2-40B4-BE49-F238E27FC236}">
                <a16:creationId xmlns:a16="http://schemas.microsoft.com/office/drawing/2014/main" id="{E0FF912F-9C0F-9FC5-4CA7-1BBA43B78430}"/>
              </a:ext>
            </a:extLst>
          </p:cNvPr>
          <p:cNvSpPr txBox="1"/>
          <p:nvPr/>
        </p:nvSpPr>
        <p:spPr>
          <a:xfrm>
            <a:off x="3310918" y="3128836"/>
            <a:ext cx="6192688" cy="492443"/>
          </a:xfrm>
          <a:prstGeom prst="rect">
            <a:avLst/>
          </a:prstGeom>
          <a:noFill/>
        </p:spPr>
        <p:txBody>
          <a:bodyPr wrap="square" lIns="0" tIns="0" rIns="0" bIns="0" rtlCol="0">
            <a:spAutoFit/>
          </a:bodyPr>
          <a:lstStyle/>
          <a:p>
            <a:r>
              <a:rPr lang="en-US" sz="3200" b="1" dirty="0">
                <a:solidFill>
                  <a:schemeClr val="bg1"/>
                </a:solidFill>
                <a:latin typeface="Poppins SemiBold" charset="0"/>
                <a:ea typeface="Poppins SemiBold" charset="0"/>
                <a:cs typeface="Poppins SemiBold" charset="0"/>
              </a:rPr>
              <a:t>Access Granularity</a:t>
            </a:r>
          </a:p>
        </p:txBody>
      </p:sp>
      <p:sp>
        <p:nvSpPr>
          <p:cNvPr id="11" name="Rectangle 22">
            <a:extLst>
              <a:ext uri="{FF2B5EF4-FFF2-40B4-BE49-F238E27FC236}">
                <a16:creationId xmlns:a16="http://schemas.microsoft.com/office/drawing/2014/main" id="{B7C0F208-4011-9DD5-6FFC-A21C7E71AEA5}"/>
              </a:ext>
            </a:extLst>
          </p:cNvPr>
          <p:cNvSpPr>
            <a:spLocks noChangeArrowheads="1"/>
          </p:cNvSpPr>
          <p:nvPr/>
        </p:nvSpPr>
        <p:spPr bwMode="auto">
          <a:xfrm>
            <a:off x="1539143" y="3041576"/>
            <a:ext cx="22678193" cy="296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lang="en-US" altLang="en-US" sz="4400" dirty="0">
                <a:latin typeface="Poppins Medium" charset="0"/>
                <a:ea typeface="Poppins Medium" charset="0"/>
                <a:cs typeface="Poppins Medium" charset="0"/>
              </a:rPr>
              <a:t>Prior work advocated to migrate pages in batches to amortize migration costs</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Batching </a:t>
            </a:r>
            <a:r>
              <a:rPr lang="en-US" altLang="en-US" sz="4400" i="1" dirty="0">
                <a:latin typeface="Poppins Medium" charset="0"/>
                <a:ea typeface="Poppins Medium" charset="0"/>
                <a:cs typeface="Poppins Medium" charset="0"/>
              </a:rPr>
              <a:t>delays</a:t>
            </a:r>
            <a:r>
              <a:rPr lang="en-US" altLang="en-US" sz="4400" dirty="0">
                <a:latin typeface="Poppins Medium" charset="0"/>
                <a:ea typeface="Poppins Medium" charset="0"/>
                <a:cs typeface="Poppins Medium" charset="0"/>
              </a:rPr>
              <a:t> page migration from the time of detection</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Batching </a:t>
            </a:r>
            <a:r>
              <a:rPr lang="en-US" altLang="en-US" sz="4400" i="1" dirty="0">
                <a:latin typeface="Poppins Medium" charset="0"/>
                <a:ea typeface="Poppins Medium" charset="0"/>
                <a:cs typeface="Poppins Medium" charset="0"/>
              </a:rPr>
              <a:t>prefetches</a:t>
            </a:r>
            <a:r>
              <a:rPr lang="en-US" altLang="en-US" sz="4400" dirty="0">
                <a:latin typeface="Poppins Medium" charset="0"/>
                <a:ea typeface="Poppins Medium" charset="0"/>
                <a:cs typeface="Poppins Medium" charset="0"/>
              </a:rPr>
              <a:t> data in batches in anticipation it will be accessed</a:t>
            </a:r>
          </a:p>
        </p:txBody>
      </p:sp>
      <p:pic>
        <p:nvPicPr>
          <p:cNvPr id="4" name="Picture 3">
            <a:extLst>
              <a:ext uri="{FF2B5EF4-FFF2-40B4-BE49-F238E27FC236}">
                <a16:creationId xmlns:a16="http://schemas.microsoft.com/office/drawing/2014/main" id="{AC47D1B2-8C55-9C96-7EB9-A3431F8B169A}"/>
              </a:ext>
            </a:extLst>
          </p:cNvPr>
          <p:cNvPicPr>
            <a:picLocks noChangeAspect="1"/>
          </p:cNvPicPr>
          <p:nvPr/>
        </p:nvPicPr>
        <p:blipFill>
          <a:blip r:embed="rId3"/>
          <a:stretch>
            <a:fillRect/>
          </a:stretch>
        </p:blipFill>
        <p:spPr>
          <a:xfrm>
            <a:off x="4199112" y="6281936"/>
            <a:ext cx="15775602" cy="6125430"/>
          </a:xfrm>
          <a:prstGeom prst="rect">
            <a:avLst/>
          </a:prstGeom>
        </p:spPr>
      </p:pic>
    </p:spTree>
    <p:extLst>
      <p:ext uri="{BB962C8B-B14F-4D97-AF65-F5344CB8AC3E}">
        <p14:creationId xmlns:p14="http://schemas.microsoft.com/office/powerpoint/2010/main" val="4062976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3E26F2A-6AC1-4D5A-B91C-3DD5F14DDA72}"/>
              </a:ext>
            </a:extLst>
          </p:cNvPr>
          <p:cNvSpPr txBox="1"/>
          <p:nvPr/>
        </p:nvSpPr>
        <p:spPr>
          <a:xfrm>
            <a:off x="1533152" y="1529408"/>
            <a:ext cx="19875872"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Agenda:</a:t>
            </a:r>
          </a:p>
        </p:txBody>
      </p:sp>
      <p:sp>
        <p:nvSpPr>
          <p:cNvPr id="29" name="Rectangle 22">
            <a:extLst>
              <a:ext uri="{FF2B5EF4-FFF2-40B4-BE49-F238E27FC236}">
                <a16:creationId xmlns:a16="http://schemas.microsoft.com/office/drawing/2014/main" id="{D8441AEE-EDB1-63DD-6C3D-DEEC307F79A1}"/>
              </a:ext>
            </a:extLst>
          </p:cNvPr>
          <p:cNvSpPr>
            <a:spLocks noChangeArrowheads="1"/>
          </p:cNvSpPr>
          <p:nvPr/>
        </p:nvSpPr>
        <p:spPr bwMode="auto">
          <a:xfrm>
            <a:off x="958752" y="4017015"/>
            <a:ext cx="16777864" cy="100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571500" indent="-571500" defTabSz="914400">
              <a:lnSpc>
                <a:spcPct val="150000"/>
              </a:lnSpc>
              <a:buFont typeface="Arial" panose="020B0604020202020204" pitchFamily="34" charset="0"/>
              <a:buChar char="•"/>
            </a:pPr>
            <a:r>
              <a:rPr lang="en-US" altLang="en-US" sz="4400" b="1" dirty="0">
                <a:solidFill>
                  <a:schemeClr val="bg2">
                    <a:lumMod val="75000"/>
                  </a:schemeClr>
                </a:solidFill>
                <a:latin typeface="Poppins Medium" charset="0"/>
                <a:ea typeface="Poppins Medium" charset="0"/>
                <a:cs typeface="Poppins Medium" charset="0"/>
              </a:rPr>
              <a:t>Background</a:t>
            </a:r>
          </a:p>
          <a:p>
            <a:pPr marL="571500" indent="-571500" defTabSz="914400">
              <a:lnSpc>
                <a:spcPct val="150000"/>
              </a:lnSpc>
              <a:buFont typeface="Arial" panose="020B0604020202020204" pitchFamily="34" charset="0"/>
              <a:buChar char="•"/>
            </a:pPr>
            <a:r>
              <a:rPr lang="en-US" altLang="en-US" sz="4400" b="1" dirty="0">
                <a:solidFill>
                  <a:schemeClr val="bg2">
                    <a:lumMod val="75000"/>
                  </a:schemeClr>
                </a:solidFill>
                <a:latin typeface="Poppins Medium" charset="0"/>
                <a:ea typeface="Poppins Medium" charset="0"/>
                <a:cs typeface="Poppins Medium" charset="0"/>
              </a:rPr>
              <a:t>Analysis:</a:t>
            </a:r>
          </a:p>
          <a:p>
            <a:pPr marL="1485900" lvl="2" indent="-571500" defTabSz="914400">
              <a:lnSpc>
                <a:spcPct val="150000"/>
              </a:lnSpc>
              <a:buFont typeface="Arial" panose="020B0604020202020204" pitchFamily="34" charset="0"/>
              <a:buChar char="•"/>
            </a:pPr>
            <a:r>
              <a:rPr lang="en-US" altLang="en-US" sz="4400" b="1" dirty="0">
                <a:solidFill>
                  <a:schemeClr val="bg2">
                    <a:lumMod val="75000"/>
                  </a:schemeClr>
                </a:solidFill>
                <a:latin typeface="Poppins Medium" charset="0"/>
                <a:ea typeface="Poppins Medium" charset="0"/>
                <a:cs typeface="Poppins Medium" charset="0"/>
              </a:rPr>
              <a:t>Access Granularity</a:t>
            </a:r>
          </a:p>
          <a:p>
            <a:pPr marL="1485900" lvl="2" indent="-571500" defTabSz="914400">
              <a:lnSpc>
                <a:spcPct val="150000"/>
              </a:lnSpc>
              <a:buFont typeface="Arial" panose="020B0604020202020204" pitchFamily="34" charset="0"/>
              <a:buChar char="•"/>
            </a:pPr>
            <a:r>
              <a:rPr lang="en-US" altLang="en-US" sz="4400" b="1" dirty="0">
                <a:solidFill>
                  <a:schemeClr val="bg2">
                    <a:lumMod val="75000"/>
                  </a:schemeClr>
                </a:solidFill>
                <a:latin typeface="Poppins Medium" charset="0"/>
                <a:ea typeface="Poppins Medium" charset="0"/>
                <a:cs typeface="Poppins Medium" charset="0"/>
              </a:rPr>
              <a:t>Memory Management Granularity</a:t>
            </a:r>
          </a:p>
          <a:p>
            <a:pPr marL="1485900" lvl="2" indent="-571500" defTabSz="914400">
              <a:lnSpc>
                <a:spcPct val="150000"/>
              </a:lnSpc>
              <a:buFont typeface="Arial" panose="020B0604020202020204" pitchFamily="34" charset="0"/>
              <a:buChar char="•"/>
            </a:pPr>
            <a:r>
              <a:rPr lang="en-US" altLang="en-US" sz="4400" b="1" dirty="0">
                <a:solidFill>
                  <a:schemeClr val="bg2">
                    <a:lumMod val="75000"/>
                  </a:schemeClr>
                </a:solidFill>
                <a:latin typeface="Poppins Medium" charset="0"/>
                <a:ea typeface="Poppins Medium" charset="0"/>
                <a:cs typeface="Poppins Medium" charset="0"/>
              </a:rPr>
              <a:t>Memory Migration Timeliness &amp; Granularity</a:t>
            </a:r>
          </a:p>
          <a:p>
            <a:pPr marL="571500" indent="-571500" defTabSz="914400">
              <a:lnSpc>
                <a:spcPct val="150000"/>
              </a:lnSpc>
              <a:buFont typeface="Arial" panose="020B0604020202020204" pitchFamily="34" charset="0"/>
              <a:buChar char="•"/>
            </a:pPr>
            <a:r>
              <a:rPr lang="en-US" altLang="en-US" sz="4400" b="1" dirty="0" err="1">
                <a:latin typeface="Poppins Medium" charset="0"/>
                <a:ea typeface="Poppins Medium" charset="0"/>
                <a:cs typeface="Poppins Medium" charset="0"/>
              </a:rPr>
              <a:t>HotBox</a:t>
            </a:r>
            <a:endParaRPr lang="en-US" altLang="en-US" sz="4400" b="1" dirty="0">
              <a:latin typeface="Poppins Medium" charset="0"/>
              <a:ea typeface="Poppins Medium" charset="0"/>
              <a:cs typeface="Poppins Medium" charset="0"/>
            </a:endParaRPr>
          </a:p>
          <a:p>
            <a:pPr marL="1485900" lvl="2" indent="-571500" defTabSz="914400">
              <a:lnSpc>
                <a:spcPct val="150000"/>
              </a:lnSpc>
              <a:buFont typeface="Arial" panose="020B0604020202020204" pitchFamily="34" charset="0"/>
              <a:buChar char="•"/>
            </a:pPr>
            <a:r>
              <a:rPr lang="en-US" altLang="en-US" sz="4400" b="1" dirty="0">
                <a:solidFill>
                  <a:srgbClr val="FF0000"/>
                </a:solidFill>
                <a:latin typeface="Poppins Medium" charset="0"/>
                <a:ea typeface="Poppins Medium" charset="0"/>
                <a:cs typeface="Poppins Medium" charset="0"/>
              </a:rPr>
              <a:t>Design &amp; Implementation</a:t>
            </a:r>
          </a:p>
          <a:p>
            <a:pPr marL="1485900" lvl="2" indent="-571500" defTabSz="914400">
              <a:lnSpc>
                <a:spcPct val="150000"/>
              </a:lnSpc>
              <a:buFont typeface="Arial" panose="020B0604020202020204" pitchFamily="34" charset="0"/>
              <a:buChar char="•"/>
            </a:pPr>
            <a:r>
              <a:rPr lang="en-US" altLang="en-US" sz="4400" b="1" dirty="0">
                <a:latin typeface="Poppins Medium" charset="0"/>
                <a:ea typeface="Poppins Medium" charset="0"/>
                <a:cs typeface="Poppins Medium" charset="0"/>
              </a:rPr>
              <a:t>Evaluation</a:t>
            </a:r>
          </a:p>
          <a:p>
            <a:pPr defTabSz="914400">
              <a:lnSpc>
                <a:spcPct val="150000"/>
              </a:lnSpc>
            </a:pPr>
            <a:r>
              <a:rPr lang="en-US" altLang="en-US" sz="4400" b="1" dirty="0">
                <a:latin typeface="Poppins Medium" charset="0"/>
                <a:ea typeface="Poppins Medium" charset="0"/>
                <a:cs typeface="Poppins Medium" charset="0"/>
              </a:rPr>
              <a:t>	</a:t>
            </a:r>
          </a:p>
          <a:p>
            <a:pPr defTabSz="914400">
              <a:lnSpc>
                <a:spcPct val="150000"/>
              </a:lnSpc>
            </a:pPr>
            <a:endParaRPr lang="en-US" altLang="en-US" sz="4400" b="1" dirty="0">
              <a:latin typeface="Poppins Medium" charset="0"/>
              <a:ea typeface="Poppins Medium" charset="0"/>
              <a:cs typeface="Poppins Medium" charset="0"/>
            </a:endParaRPr>
          </a:p>
        </p:txBody>
      </p:sp>
    </p:spTree>
    <p:extLst>
      <p:ext uri="{BB962C8B-B14F-4D97-AF65-F5344CB8AC3E}">
        <p14:creationId xmlns:p14="http://schemas.microsoft.com/office/powerpoint/2010/main" val="3383255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2"/>
          <p:cNvSpPr>
            <a:spLocks noChangeArrowheads="1"/>
          </p:cNvSpPr>
          <p:nvPr/>
        </p:nvSpPr>
        <p:spPr bwMode="auto">
          <a:xfrm>
            <a:off x="958752" y="4017015"/>
            <a:ext cx="13749201" cy="600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lang="en-US" altLang="en-US" sz="4400" dirty="0">
                <a:latin typeface="Poppins Medium" charset="0"/>
                <a:ea typeface="Poppins Medium" charset="0"/>
                <a:cs typeface="Poppins Medium" charset="0"/>
              </a:rPr>
              <a:t>Disaggregated Memory:</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High memory capacity at a rack scale</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Memory consolidation between nodes:</a:t>
            </a:r>
          </a:p>
          <a:p>
            <a:pPr marL="1485900" lvl="2"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Less over-provisioning</a:t>
            </a:r>
          </a:p>
          <a:p>
            <a:pPr marL="1485900" lvl="2"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Overcomes local HW limitations</a:t>
            </a:r>
          </a:p>
          <a:p>
            <a:pPr marL="1485900" lvl="2"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Independently scalable</a:t>
            </a:r>
          </a:p>
        </p:txBody>
      </p:sp>
      <p:sp>
        <p:nvSpPr>
          <p:cNvPr id="27" name="TextBox 26"/>
          <p:cNvSpPr txBox="1"/>
          <p:nvPr/>
        </p:nvSpPr>
        <p:spPr>
          <a:xfrm>
            <a:off x="1533152" y="1529408"/>
            <a:ext cx="21748080"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Background: Disaggregated Memory</a:t>
            </a:r>
          </a:p>
        </p:txBody>
      </p:sp>
      <p:pic>
        <p:nvPicPr>
          <p:cNvPr id="13" name="Picture 12">
            <a:extLst>
              <a:ext uri="{FF2B5EF4-FFF2-40B4-BE49-F238E27FC236}">
                <a16:creationId xmlns:a16="http://schemas.microsoft.com/office/drawing/2014/main" id="{782AFB03-A84E-4D2C-36E9-F1FACCC7538A}"/>
              </a:ext>
            </a:extLst>
          </p:cNvPr>
          <p:cNvPicPr>
            <a:picLocks noChangeAspect="1"/>
          </p:cNvPicPr>
          <p:nvPr/>
        </p:nvPicPr>
        <p:blipFill>
          <a:blip r:embed="rId3"/>
          <a:stretch>
            <a:fillRect/>
          </a:stretch>
        </p:blipFill>
        <p:spPr>
          <a:xfrm>
            <a:off x="12984088" y="6137920"/>
            <a:ext cx="10873208" cy="3455655"/>
          </a:xfrm>
          <a:prstGeom prst="rect">
            <a:avLst/>
          </a:prstGeom>
        </p:spPr>
      </p:pic>
    </p:spTree>
    <p:extLst>
      <p:ext uri="{BB962C8B-B14F-4D97-AF65-F5344CB8AC3E}">
        <p14:creationId xmlns:p14="http://schemas.microsoft.com/office/powerpoint/2010/main" val="4066091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3E26F2A-6AC1-4D5A-B91C-3DD5F14DDA72}"/>
              </a:ext>
            </a:extLst>
          </p:cNvPr>
          <p:cNvSpPr txBox="1"/>
          <p:nvPr/>
        </p:nvSpPr>
        <p:spPr>
          <a:xfrm>
            <a:off x="1533152" y="1529408"/>
            <a:ext cx="19875872" cy="615553"/>
          </a:xfrm>
          <a:prstGeom prst="rect">
            <a:avLst/>
          </a:prstGeom>
          <a:noFill/>
        </p:spPr>
        <p:txBody>
          <a:bodyPr wrap="square" lIns="0" tIns="0" rIns="0" bIns="0" rtlCol="0">
            <a:noAutofit/>
          </a:bodyPr>
          <a:lstStyle/>
          <a:p>
            <a:r>
              <a:rPr lang="en-US" sz="6600" dirty="0" err="1">
                <a:latin typeface="Poppins SemiBold" charset="0"/>
                <a:ea typeface="Poppins SemiBold" charset="0"/>
                <a:cs typeface="Poppins SemiBold" charset="0"/>
              </a:rPr>
              <a:t>HotBox</a:t>
            </a:r>
            <a:r>
              <a:rPr lang="en-US" sz="6600" dirty="0">
                <a:latin typeface="Poppins SemiBold" charset="0"/>
                <a:ea typeface="Poppins SemiBold" charset="0"/>
                <a:cs typeface="Poppins SemiBold" charset="0"/>
              </a:rPr>
              <a:t>: Design and Implementation</a:t>
            </a:r>
          </a:p>
        </p:txBody>
      </p:sp>
      <p:sp>
        <p:nvSpPr>
          <p:cNvPr id="33" name="Rectangle 22">
            <a:extLst>
              <a:ext uri="{FF2B5EF4-FFF2-40B4-BE49-F238E27FC236}">
                <a16:creationId xmlns:a16="http://schemas.microsoft.com/office/drawing/2014/main" id="{434283D1-3CD1-5A62-B767-556ECC738CF9}"/>
              </a:ext>
            </a:extLst>
          </p:cNvPr>
          <p:cNvSpPr>
            <a:spLocks noChangeArrowheads="1"/>
          </p:cNvSpPr>
          <p:nvPr/>
        </p:nvSpPr>
        <p:spPr bwMode="auto">
          <a:xfrm>
            <a:off x="1539143" y="3041576"/>
            <a:ext cx="22678193" cy="19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lang="en-US" altLang="en-US" sz="4400" dirty="0">
                <a:latin typeface="Poppins Medium" charset="0"/>
                <a:ea typeface="Poppins Medium" charset="0"/>
                <a:cs typeface="Poppins Medium" charset="0"/>
              </a:rPr>
              <a:t>Differentiating Hot and Cold pages in local memory</a:t>
            </a:r>
          </a:p>
          <a:p>
            <a:pPr marL="571500" indent="-571500" defTabSz="914400">
              <a:lnSpc>
                <a:spcPct val="150000"/>
              </a:lnSpc>
              <a:buFont typeface="Arial" panose="020B0604020202020204" pitchFamily="34" charset="0"/>
              <a:buChar char="•"/>
            </a:pPr>
            <a:r>
              <a:rPr lang="en-US" altLang="en-US" sz="4400" dirty="0" err="1">
                <a:latin typeface="Poppins Medium" charset="0"/>
                <a:ea typeface="Poppins Medium" charset="0"/>
                <a:cs typeface="Poppins Medium" charset="0"/>
              </a:rPr>
              <a:t>HotBox</a:t>
            </a:r>
            <a:r>
              <a:rPr lang="en-US" altLang="en-US" sz="4400" dirty="0">
                <a:latin typeface="Poppins Medium" charset="0"/>
                <a:ea typeface="Poppins Medium" charset="0"/>
                <a:cs typeface="Poppins Medium" charset="0"/>
              </a:rPr>
              <a:t> utilizes accessed bit scanning:</a:t>
            </a:r>
          </a:p>
        </p:txBody>
      </p:sp>
      <p:sp>
        <p:nvSpPr>
          <p:cNvPr id="2" name="Flowchart: Document 1">
            <a:extLst>
              <a:ext uri="{FF2B5EF4-FFF2-40B4-BE49-F238E27FC236}">
                <a16:creationId xmlns:a16="http://schemas.microsoft.com/office/drawing/2014/main" id="{99A4DE08-E608-41A1-F35C-15FB7DCF8BCC}"/>
              </a:ext>
            </a:extLst>
          </p:cNvPr>
          <p:cNvSpPr/>
          <p:nvPr/>
        </p:nvSpPr>
        <p:spPr>
          <a:xfrm>
            <a:off x="6935416" y="6087292"/>
            <a:ext cx="864096" cy="1008112"/>
          </a:xfrm>
          <a:prstGeom prst="flowChartDocumen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endParaRPr lang="LID4096" dirty="0"/>
          </a:p>
        </p:txBody>
      </p:sp>
      <p:sp>
        <p:nvSpPr>
          <p:cNvPr id="27" name="Flowchart: Document 26">
            <a:extLst>
              <a:ext uri="{FF2B5EF4-FFF2-40B4-BE49-F238E27FC236}">
                <a16:creationId xmlns:a16="http://schemas.microsoft.com/office/drawing/2014/main" id="{734C8908-8754-83F1-4669-B2E72CB3118C}"/>
              </a:ext>
            </a:extLst>
          </p:cNvPr>
          <p:cNvSpPr/>
          <p:nvPr/>
        </p:nvSpPr>
        <p:spPr>
          <a:xfrm>
            <a:off x="6935416" y="7155487"/>
            <a:ext cx="864096" cy="1008112"/>
          </a:xfrm>
          <a:prstGeom prst="flowChartDocumen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endParaRPr lang="LID4096" dirty="0"/>
          </a:p>
        </p:txBody>
      </p:sp>
      <p:sp>
        <p:nvSpPr>
          <p:cNvPr id="32" name="Flowchart: Document 31">
            <a:extLst>
              <a:ext uri="{FF2B5EF4-FFF2-40B4-BE49-F238E27FC236}">
                <a16:creationId xmlns:a16="http://schemas.microsoft.com/office/drawing/2014/main" id="{56756036-DA4F-8DE5-7937-FF478172993B}"/>
              </a:ext>
            </a:extLst>
          </p:cNvPr>
          <p:cNvSpPr/>
          <p:nvPr/>
        </p:nvSpPr>
        <p:spPr>
          <a:xfrm>
            <a:off x="6935416" y="8223682"/>
            <a:ext cx="864096" cy="1008112"/>
          </a:xfrm>
          <a:prstGeom prst="flowChartDocumen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endParaRPr lang="LID4096" dirty="0"/>
          </a:p>
        </p:txBody>
      </p:sp>
      <p:sp>
        <p:nvSpPr>
          <p:cNvPr id="35" name="Flowchart: Document 34">
            <a:extLst>
              <a:ext uri="{FF2B5EF4-FFF2-40B4-BE49-F238E27FC236}">
                <a16:creationId xmlns:a16="http://schemas.microsoft.com/office/drawing/2014/main" id="{9C09A281-1153-58E9-9DF1-7283047A8D19}"/>
              </a:ext>
            </a:extLst>
          </p:cNvPr>
          <p:cNvSpPr/>
          <p:nvPr/>
        </p:nvSpPr>
        <p:spPr>
          <a:xfrm>
            <a:off x="6935416" y="9291877"/>
            <a:ext cx="864096" cy="1008112"/>
          </a:xfrm>
          <a:prstGeom prst="flowChartDocumen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endParaRPr lang="LID4096" dirty="0"/>
          </a:p>
        </p:txBody>
      </p:sp>
      <p:sp>
        <p:nvSpPr>
          <p:cNvPr id="36" name="Flowchart: Document 35">
            <a:extLst>
              <a:ext uri="{FF2B5EF4-FFF2-40B4-BE49-F238E27FC236}">
                <a16:creationId xmlns:a16="http://schemas.microsoft.com/office/drawing/2014/main" id="{0EDD4880-3762-46B1-9A04-BCED53A9852F}"/>
              </a:ext>
            </a:extLst>
          </p:cNvPr>
          <p:cNvSpPr/>
          <p:nvPr/>
        </p:nvSpPr>
        <p:spPr>
          <a:xfrm>
            <a:off x="6935416" y="10360072"/>
            <a:ext cx="864096" cy="1008112"/>
          </a:xfrm>
          <a:prstGeom prst="flowChartDocumen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endParaRPr lang="LID4096" dirty="0"/>
          </a:p>
        </p:txBody>
      </p:sp>
      <p:sp>
        <p:nvSpPr>
          <p:cNvPr id="37" name="Flowchart: Document 36">
            <a:extLst>
              <a:ext uri="{FF2B5EF4-FFF2-40B4-BE49-F238E27FC236}">
                <a16:creationId xmlns:a16="http://schemas.microsoft.com/office/drawing/2014/main" id="{1FA48624-FEC6-1C96-D01A-8BEB703C9733}"/>
              </a:ext>
            </a:extLst>
          </p:cNvPr>
          <p:cNvSpPr/>
          <p:nvPr/>
        </p:nvSpPr>
        <p:spPr>
          <a:xfrm>
            <a:off x="6935416" y="11428268"/>
            <a:ext cx="864096" cy="1008112"/>
          </a:xfrm>
          <a:prstGeom prst="flowChartDocumen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endParaRPr lang="LID4096" dirty="0"/>
          </a:p>
        </p:txBody>
      </p:sp>
      <p:sp>
        <p:nvSpPr>
          <p:cNvPr id="3" name="Arrow: Right 2">
            <a:extLst>
              <a:ext uri="{FF2B5EF4-FFF2-40B4-BE49-F238E27FC236}">
                <a16:creationId xmlns:a16="http://schemas.microsoft.com/office/drawing/2014/main" id="{30A77CC9-0593-5D49-418D-A4B0B32D555F}"/>
              </a:ext>
            </a:extLst>
          </p:cNvPr>
          <p:cNvSpPr/>
          <p:nvPr/>
        </p:nvSpPr>
        <p:spPr>
          <a:xfrm rot="10800000">
            <a:off x="8215931" y="6231308"/>
            <a:ext cx="978408" cy="484632"/>
          </a:xfrm>
          <a:prstGeom prst="rightArrow">
            <a:avLst>
              <a:gd name="adj1" fmla="val 4401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5" name="TextBox 44">
            <a:extLst>
              <a:ext uri="{FF2B5EF4-FFF2-40B4-BE49-F238E27FC236}">
                <a16:creationId xmlns:a16="http://schemas.microsoft.com/office/drawing/2014/main" id="{74BBE78D-0B7F-7195-F089-1F73D076722B}"/>
              </a:ext>
            </a:extLst>
          </p:cNvPr>
          <p:cNvSpPr txBox="1"/>
          <p:nvPr/>
        </p:nvSpPr>
        <p:spPr>
          <a:xfrm>
            <a:off x="5440114" y="5380877"/>
            <a:ext cx="6096000" cy="646331"/>
          </a:xfrm>
          <a:prstGeom prst="rect">
            <a:avLst/>
          </a:prstGeom>
          <a:noFill/>
        </p:spPr>
        <p:txBody>
          <a:bodyPr wrap="square">
            <a:spAutoFit/>
          </a:bodyPr>
          <a:lstStyle/>
          <a:p>
            <a:r>
              <a:rPr lang="en-US" altLang="en-US" sz="3600" dirty="0">
                <a:latin typeface="Poppins Medium" charset="0"/>
                <a:ea typeface="Poppins Medium" charset="0"/>
                <a:cs typeface="Poppins Medium" charset="0"/>
              </a:rPr>
              <a:t>Fast sampling frequency</a:t>
            </a:r>
            <a:endParaRPr lang="LID4096" dirty="0"/>
          </a:p>
        </p:txBody>
      </p:sp>
      <p:sp>
        <p:nvSpPr>
          <p:cNvPr id="5" name="Left Brace 4">
            <a:extLst>
              <a:ext uri="{FF2B5EF4-FFF2-40B4-BE49-F238E27FC236}">
                <a16:creationId xmlns:a16="http://schemas.microsoft.com/office/drawing/2014/main" id="{F3CDE4AA-453B-2F19-BF61-41456C528BEF}"/>
              </a:ext>
            </a:extLst>
          </p:cNvPr>
          <p:cNvSpPr/>
          <p:nvPr/>
        </p:nvSpPr>
        <p:spPr>
          <a:xfrm>
            <a:off x="5763373" y="6027668"/>
            <a:ext cx="720080" cy="63029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dirty="0"/>
          </a:p>
        </p:txBody>
      </p:sp>
      <p:sp>
        <p:nvSpPr>
          <p:cNvPr id="47" name="TextBox 46">
            <a:extLst>
              <a:ext uri="{FF2B5EF4-FFF2-40B4-BE49-F238E27FC236}">
                <a16:creationId xmlns:a16="http://schemas.microsoft.com/office/drawing/2014/main" id="{2E913F57-B832-45CF-B448-E9CB20315D88}"/>
              </a:ext>
            </a:extLst>
          </p:cNvPr>
          <p:cNvSpPr txBox="1"/>
          <p:nvPr/>
        </p:nvSpPr>
        <p:spPr>
          <a:xfrm>
            <a:off x="1734184" y="8634436"/>
            <a:ext cx="4049314" cy="1200200"/>
          </a:xfrm>
          <a:prstGeom prst="rect">
            <a:avLst/>
          </a:prstGeom>
          <a:noFill/>
        </p:spPr>
        <p:txBody>
          <a:bodyPr wrap="square">
            <a:spAutoFit/>
          </a:bodyPr>
          <a:lstStyle/>
          <a:p>
            <a:r>
              <a:rPr lang="en-US" sz="3600" dirty="0">
                <a:latin typeface="Poppins Medium" charset="0"/>
                <a:cs typeface="Poppins Medium" charset="0"/>
              </a:rPr>
              <a:t>Pages’ accessed</a:t>
            </a:r>
          </a:p>
          <a:p>
            <a:pPr algn="ctr"/>
            <a:r>
              <a:rPr lang="en-US" sz="3600" dirty="0">
                <a:latin typeface="Poppins Medium" charset="0"/>
                <a:cs typeface="Poppins Medium" charset="0"/>
              </a:rPr>
              <a:t>bits</a:t>
            </a:r>
            <a:endParaRPr lang="LID4096" dirty="0"/>
          </a:p>
        </p:txBody>
      </p:sp>
      <p:sp>
        <p:nvSpPr>
          <p:cNvPr id="23" name="TextBox 22">
            <a:extLst>
              <a:ext uri="{FF2B5EF4-FFF2-40B4-BE49-F238E27FC236}">
                <a16:creationId xmlns:a16="http://schemas.microsoft.com/office/drawing/2014/main" id="{7D326832-64DD-7669-1D70-569EAB555E3F}"/>
              </a:ext>
            </a:extLst>
          </p:cNvPr>
          <p:cNvSpPr txBox="1"/>
          <p:nvPr/>
        </p:nvSpPr>
        <p:spPr>
          <a:xfrm>
            <a:off x="11831960" y="7318563"/>
            <a:ext cx="10585176" cy="2516073"/>
          </a:xfrm>
          <a:prstGeom prst="rect">
            <a:avLst/>
          </a:prstGeom>
          <a:noFill/>
        </p:spPr>
        <p:txBody>
          <a:bodyPr wrap="square">
            <a:spAutoFit/>
          </a:bodyPr>
          <a:lstStyle/>
          <a:p>
            <a:pPr marL="1028700" lvl="1" indent="-571500" defTabSz="914400">
              <a:lnSpc>
                <a:spcPct val="150000"/>
              </a:lnSpc>
              <a:buFont typeface="Arial" panose="020B0604020202020204" pitchFamily="34" charset="0"/>
              <a:buChar char="•"/>
            </a:pPr>
            <a:r>
              <a:rPr lang="en-US" altLang="en-US" sz="3600" dirty="0">
                <a:latin typeface="Poppins Medium" charset="0"/>
                <a:ea typeface="Poppins Medium" charset="0"/>
                <a:cs typeface="Poppins Medium" charset="0"/>
              </a:rPr>
              <a:t>High accuracy in hotness detection between frequently accessed pages</a:t>
            </a:r>
          </a:p>
          <a:p>
            <a:pPr marL="1028700" lvl="1" indent="-571500" defTabSz="914400">
              <a:lnSpc>
                <a:spcPct val="150000"/>
              </a:lnSpc>
              <a:buFont typeface="Arial" panose="020B0604020202020204" pitchFamily="34" charset="0"/>
              <a:buChar char="•"/>
            </a:pPr>
            <a:r>
              <a:rPr lang="en-US" altLang="en-US" sz="3600" dirty="0">
                <a:latin typeface="Poppins Medium" charset="0"/>
                <a:ea typeface="Poppins Medium" charset="0"/>
                <a:cs typeface="Poppins Medium" charset="0"/>
              </a:rPr>
              <a:t>High CPU overheads</a:t>
            </a:r>
          </a:p>
        </p:txBody>
      </p:sp>
    </p:spTree>
    <p:extLst>
      <p:ext uri="{BB962C8B-B14F-4D97-AF65-F5344CB8AC3E}">
        <p14:creationId xmlns:p14="http://schemas.microsoft.com/office/powerpoint/2010/main" val="99906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fill="hold" grpId="0" nodeType="clickEffect">
                                  <p:stCondLst>
                                    <p:cond delay="0"/>
                                  </p:stCondLst>
                                  <p:endCondLst>
                                    <p:cond evt="onNext" delay="0">
                                      <p:tgtEl>
                                        <p:sldTgt/>
                                      </p:tgtEl>
                                    </p:cond>
                                  </p:endCondLst>
                                  <p:childTnLst>
                                    <p:animMotion origin="layout" path="M 3.85417E-6 -7.40741E-7 L 3.85417E-6 0.39549 " pathEditMode="relative" rAng="0" ptsTypes="AA">
                                      <p:cBhvr>
                                        <p:cTn id="6" dur="500" fill="hold"/>
                                        <p:tgtEl>
                                          <p:spTgt spid="3"/>
                                        </p:tgtEl>
                                        <p:attrNameLst>
                                          <p:attrName>ppt_x</p:attrName>
                                          <p:attrName>ppt_y</p:attrName>
                                        </p:attrNameLst>
                                      </p:cBhvr>
                                      <p:rCtr x="0" y="197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3E26F2A-6AC1-4D5A-B91C-3DD5F14DDA72}"/>
              </a:ext>
            </a:extLst>
          </p:cNvPr>
          <p:cNvSpPr txBox="1"/>
          <p:nvPr/>
        </p:nvSpPr>
        <p:spPr>
          <a:xfrm>
            <a:off x="1533152" y="1529408"/>
            <a:ext cx="19875872" cy="615553"/>
          </a:xfrm>
          <a:prstGeom prst="rect">
            <a:avLst/>
          </a:prstGeom>
          <a:noFill/>
        </p:spPr>
        <p:txBody>
          <a:bodyPr wrap="square" lIns="0" tIns="0" rIns="0" bIns="0" rtlCol="0">
            <a:noAutofit/>
          </a:bodyPr>
          <a:lstStyle/>
          <a:p>
            <a:r>
              <a:rPr lang="en-US" sz="6600" dirty="0" err="1">
                <a:latin typeface="Poppins SemiBold" charset="0"/>
                <a:ea typeface="Poppins SemiBold" charset="0"/>
                <a:cs typeface="Poppins SemiBold" charset="0"/>
              </a:rPr>
              <a:t>HotBox</a:t>
            </a:r>
            <a:r>
              <a:rPr lang="en-US" sz="6600" dirty="0">
                <a:latin typeface="Poppins SemiBold" charset="0"/>
                <a:ea typeface="Poppins SemiBold" charset="0"/>
                <a:cs typeface="Poppins SemiBold" charset="0"/>
              </a:rPr>
              <a:t>: Design and Implementation</a:t>
            </a:r>
          </a:p>
        </p:txBody>
      </p:sp>
      <p:sp>
        <p:nvSpPr>
          <p:cNvPr id="33" name="Rectangle 22">
            <a:extLst>
              <a:ext uri="{FF2B5EF4-FFF2-40B4-BE49-F238E27FC236}">
                <a16:creationId xmlns:a16="http://schemas.microsoft.com/office/drawing/2014/main" id="{434283D1-3CD1-5A62-B767-556ECC738CF9}"/>
              </a:ext>
            </a:extLst>
          </p:cNvPr>
          <p:cNvSpPr>
            <a:spLocks noChangeArrowheads="1"/>
          </p:cNvSpPr>
          <p:nvPr/>
        </p:nvSpPr>
        <p:spPr bwMode="auto">
          <a:xfrm>
            <a:off x="1539143" y="3041576"/>
            <a:ext cx="22678193" cy="19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lang="en-US" altLang="en-US" sz="4400" dirty="0">
                <a:latin typeface="Poppins Medium" charset="0"/>
                <a:ea typeface="Poppins Medium" charset="0"/>
                <a:cs typeface="Poppins Medium" charset="0"/>
              </a:rPr>
              <a:t>Differentiating Hot and Cold pages in local memory</a:t>
            </a:r>
          </a:p>
          <a:p>
            <a:pPr marL="571500" indent="-571500" defTabSz="914400">
              <a:lnSpc>
                <a:spcPct val="150000"/>
              </a:lnSpc>
              <a:buFont typeface="Arial" panose="020B0604020202020204" pitchFamily="34" charset="0"/>
              <a:buChar char="•"/>
            </a:pPr>
            <a:r>
              <a:rPr lang="en-US" altLang="en-US" sz="4400" dirty="0" err="1">
                <a:latin typeface="Poppins Medium" charset="0"/>
                <a:ea typeface="Poppins Medium" charset="0"/>
                <a:cs typeface="Poppins Medium" charset="0"/>
              </a:rPr>
              <a:t>HotBox</a:t>
            </a:r>
            <a:r>
              <a:rPr lang="en-US" altLang="en-US" sz="4400" dirty="0">
                <a:latin typeface="Poppins Medium" charset="0"/>
                <a:ea typeface="Poppins Medium" charset="0"/>
                <a:cs typeface="Poppins Medium" charset="0"/>
              </a:rPr>
              <a:t> utilizes accessed bit scanning:</a:t>
            </a:r>
          </a:p>
        </p:txBody>
      </p:sp>
      <p:sp>
        <p:nvSpPr>
          <p:cNvPr id="38" name="Flowchart: Document 37">
            <a:extLst>
              <a:ext uri="{FF2B5EF4-FFF2-40B4-BE49-F238E27FC236}">
                <a16:creationId xmlns:a16="http://schemas.microsoft.com/office/drawing/2014/main" id="{EFFA27DD-4847-B400-E813-4A583496C03C}"/>
              </a:ext>
            </a:extLst>
          </p:cNvPr>
          <p:cNvSpPr/>
          <p:nvPr/>
        </p:nvSpPr>
        <p:spPr>
          <a:xfrm>
            <a:off x="16224448" y="6125995"/>
            <a:ext cx="864096" cy="1008112"/>
          </a:xfrm>
          <a:prstGeom prst="flowChartDocumen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endParaRPr lang="LID4096" dirty="0"/>
          </a:p>
        </p:txBody>
      </p:sp>
      <p:sp>
        <p:nvSpPr>
          <p:cNvPr id="39" name="Flowchart: Document 38">
            <a:extLst>
              <a:ext uri="{FF2B5EF4-FFF2-40B4-BE49-F238E27FC236}">
                <a16:creationId xmlns:a16="http://schemas.microsoft.com/office/drawing/2014/main" id="{1B178CBC-8A4B-A046-42B6-A9501DDE1390}"/>
              </a:ext>
            </a:extLst>
          </p:cNvPr>
          <p:cNvSpPr/>
          <p:nvPr/>
        </p:nvSpPr>
        <p:spPr>
          <a:xfrm>
            <a:off x="16224448" y="7194190"/>
            <a:ext cx="864096" cy="1008112"/>
          </a:xfrm>
          <a:prstGeom prst="flowChartDocumen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endParaRPr lang="LID4096" dirty="0"/>
          </a:p>
        </p:txBody>
      </p:sp>
      <p:sp>
        <p:nvSpPr>
          <p:cNvPr id="40" name="Flowchart: Document 39">
            <a:extLst>
              <a:ext uri="{FF2B5EF4-FFF2-40B4-BE49-F238E27FC236}">
                <a16:creationId xmlns:a16="http://schemas.microsoft.com/office/drawing/2014/main" id="{9C18EA90-FDE8-1254-2277-A969C1F4C1F6}"/>
              </a:ext>
            </a:extLst>
          </p:cNvPr>
          <p:cNvSpPr/>
          <p:nvPr/>
        </p:nvSpPr>
        <p:spPr>
          <a:xfrm>
            <a:off x="16224448" y="8262385"/>
            <a:ext cx="864096" cy="1008112"/>
          </a:xfrm>
          <a:prstGeom prst="flowChartDocumen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endParaRPr lang="LID4096" dirty="0"/>
          </a:p>
        </p:txBody>
      </p:sp>
      <p:sp>
        <p:nvSpPr>
          <p:cNvPr id="41" name="Flowchart: Document 40">
            <a:extLst>
              <a:ext uri="{FF2B5EF4-FFF2-40B4-BE49-F238E27FC236}">
                <a16:creationId xmlns:a16="http://schemas.microsoft.com/office/drawing/2014/main" id="{477E0730-B999-2B29-F534-AF3199D1F3D3}"/>
              </a:ext>
            </a:extLst>
          </p:cNvPr>
          <p:cNvSpPr/>
          <p:nvPr/>
        </p:nvSpPr>
        <p:spPr>
          <a:xfrm>
            <a:off x="16224448" y="9330580"/>
            <a:ext cx="864096" cy="1008112"/>
          </a:xfrm>
          <a:prstGeom prst="flowChartDocumen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endParaRPr lang="LID4096" dirty="0"/>
          </a:p>
        </p:txBody>
      </p:sp>
      <p:sp>
        <p:nvSpPr>
          <p:cNvPr id="42" name="Flowchart: Document 41">
            <a:extLst>
              <a:ext uri="{FF2B5EF4-FFF2-40B4-BE49-F238E27FC236}">
                <a16:creationId xmlns:a16="http://schemas.microsoft.com/office/drawing/2014/main" id="{D4B72604-41AF-EEDA-3FF0-AE93D6D1B893}"/>
              </a:ext>
            </a:extLst>
          </p:cNvPr>
          <p:cNvSpPr/>
          <p:nvPr/>
        </p:nvSpPr>
        <p:spPr>
          <a:xfrm>
            <a:off x="16224448" y="10398775"/>
            <a:ext cx="864096" cy="1008112"/>
          </a:xfrm>
          <a:prstGeom prst="flowChartDocumen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endParaRPr lang="LID4096" dirty="0"/>
          </a:p>
        </p:txBody>
      </p:sp>
      <p:sp>
        <p:nvSpPr>
          <p:cNvPr id="43" name="Flowchart: Document 42">
            <a:extLst>
              <a:ext uri="{FF2B5EF4-FFF2-40B4-BE49-F238E27FC236}">
                <a16:creationId xmlns:a16="http://schemas.microsoft.com/office/drawing/2014/main" id="{0CE327A5-D5AD-6F3F-155F-9976ADD39ED2}"/>
              </a:ext>
            </a:extLst>
          </p:cNvPr>
          <p:cNvSpPr/>
          <p:nvPr/>
        </p:nvSpPr>
        <p:spPr>
          <a:xfrm>
            <a:off x="16224448" y="11466971"/>
            <a:ext cx="864096" cy="1008112"/>
          </a:xfrm>
          <a:prstGeom prst="flowChartDocumen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endParaRPr lang="LID4096" dirty="0"/>
          </a:p>
        </p:txBody>
      </p:sp>
      <p:sp>
        <p:nvSpPr>
          <p:cNvPr id="46" name="TextBox 45">
            <a:extLst>
              <a:ext uri="{FF2B5EF4-FFF2-40B4-BE49-F238E27FC236}">
                <a16:creationId xmlns:a16="http://schemas.microsoft.com/office/drawing/2014/main" id="{CD406E72-8B0F-1BF2-DB9F-036EA498CD33}"/>
              </a:ext>
            </a:extLst>
          </p:cNvPr>
          <p:cNvSpPr txBox="1"/>
          <p:nvPr/>
        </p:nvSpPr>
        <p:spPr>
          <a:xfrm>
            <a:off x="13848184" y="5379315"/>
            <a:ext cx="6096000" cy="646331"/>
          </a:xfrm>
          <a:prstGeom prst="rect">
            <a:avLst/>
          </a:prstGeom>
          <a:noFill/>
        </p:spPr>
        <p:txBody>
          <a:bodyPr wrap="square">
            <a:spAutoFit/>
          </a:bodyPr>
          <a:lstStyle/>
          <a:p>
            <a:r>
              <a:rPr lang="en-US" altLang="en-US" sz="3600" dirty="0">
                <a:latin typeface="Poppins Medium" charset="0"/>
                <a:ea typeface="Poppins Medium" charset="0"/>
                <a:cs typeface="Poppins Medium" charset="0"/>
              </a:rPr>
              <a:t>Slow sampling frequency</a:t>
            </a:r>
            <a:endParaRPr lang="LID4096" dirty="0"/>
          </a:p>
        </p:txBody>
      </p:sp>
      <p:sp>
        <p:nvSpPr>
          <p:cNvPr id="48" name="Arrow: Right 47">
            <a:extLst>
              <a:ext uri="{FF2B5EF4-FFF2-40B4-BE49-F238E27FC236}">
                <a16:creationId xmlns:a16="http://schemas.microsoft.com/office/drawing/2014/main" id="{6A9089B1-8D95-9FBB-84FF-4C10B957476C}"/>
              </a:ext>
            </a:extLst>
          </p:cNvPr>
          <p:cNvSpPr/>
          <p:nvPr/>
        </p:nvSpPr>
        <p:spPr>
          <a:xfrm rot="10800000">
            <a:off x="17376576" y="6270679"/>
            <a:ext cx="978408" cy="484632"/>
          </a:xfrm>
          <a:prstGeom prst="rightArrow">
            <a:avLst>
              <a:gd name="adj1" fmla="val 4401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4" name="TextBox 23">
            <a:extLst>
              <a:ext uri="{FF2B5EF4-FFF2-40B4-BE49-F238E27FC236}">
                <a16:creationId xmlns:a16="http://schemas.microsoft.com/office/drawing/2014/main" id="{F34A73D1-BDD2-FCD4-490B-29C2A33EA3F4}"/>
              </a:ext>
            </a:extLst>
          </p:cNvPr>
          <p:cNvSpPr txBox="1"/>
          <p:nvPr/>
        </p:nvSpPr>
        <p:spPr>
          <a:xfrm>
            <a:off x="3911080" y="7004348"/>
            <a:ext cx="10585176" cy="1685077"/>
          </a:xfrm>
          <a:prstGeom prst="rect">
            <a:avLst/>
          </a:prstGeom>
          <a:noFill/>
        </p:spPr>
        <p:txBody>
          <a:bodyPr wrap="square">
            <a:spAutoFit/>
          </a:bodyPr>
          <a:lstStyle/>
          <a:p>
            <a:pPr marL="1028700" lvl="1" indent="-571500" defTabSz="914400">
              <a:lnSpc>
                <a:spcPct val="150000"/>
              </a:lnSpc>
              <a:buFont typeface="Arial" panose="020B0604020202020204" pitchFamily="34" charset="0"/>
              <a:buChar char="•"/>
            </a:pPr>
            <a:r>
              <a:rPr lang="en-US" altLang="en-US" sz="3600" dirty="0">
                <a:latin typeface="Poppins Medium" charset="0"/>
                <a:ea typeface="Poppins Medium" charset="0"/>
                <a:cs typeface="Poppins Medium" charset="0"/>
              </a:rPr>
              <a:t>Low accuracy in hotness detection</a:t>
            </a:r>
          </a:p>
          <a:p>
            <a:pPr marL="1028700" lvl="1" indent="-571500" defTabSz="914400">
              <a:lnSpc>
                <a:spcPct val="150000"/>
              </a:lnSpc>
              <a:buFont typeface="Arial" panose="020B0604020202020204" pitchFamily="34" charset="0"/>
              <a:buChar char="•"/>
            </a:pPr>
            <a:r>
              <a:rPr lang="en-US" altLang="en-US" sz="3600" dirty="0">
                <a:latin typeface="Poppins Medium" charset="0"/>
                <a:ea typeface="Poppins Medium" charset="0"/>
                <a:cs typeface="Poppins Medium" charset="0"/>
              </a:rPr>
              <a:t>Low CPU overheads</a:t>
            </a:r>
          </a:p>
        </p:txBody>
      </p:sp>
    </p:spTree>
    <p:extLst>
      <p:ext uri="{BB962C8B-B14F-4D97-AF65-F5344CB8AC3E}">
        <p14:creationId xmlns:p14="http://schemas.microsoft.com/office/powerpoint/2010/main" val="387987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fill="hold" grpId="0" nodeType="clickEffect">
                                  <p:stCondLst>
                                    <p:cond delay="0"/>
                                  </p:stCondLst>
                                  <p:endCondLst>
                                    <p:cond evt="onNext" delay="0">
                                      <p:tgtEl>
                                        <p:sldTgt/>
                                      </p:tgtEl>
                                    </p:cond>
                                  </p:endCondLst>
                                  <p:childTnLst>
                                    <p:animMotion origin="layout" path="M -2.29167E-6 1.48148E-6 L 0.00143 0.07349 " pathEditMode="relative" rAng="0" ptsTypes="AA">
                                      <p:cBhvr>
                                        <p:cTn id="6" dur="500" fill="hold"/>
                                        <p:tgtEl>
                                          <p:spTgt spid="48"/>
                                        </p:tgtEl>
                                        <p:attrNameLst>
                                          <p:attrName>ppt_x</p:attrName>
                                          <p:attrName>ppt_y</p:attrName>
                                        </p:attrNameLst>
                                      </p:cBhvr>
                                      <p:rCtr x="72" y="36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3E26F2A-6AC1-4D5A-B91C-3DD5F14DDA72}"/>
              </a:ext>
            </a:extLst>
          </p:cNvPr>
          <p:cNvSpPr txBox="1"/>
          <p:nvPr/>
        </p:nvSpPr>
        <p:spPr>
          <a:xfrm>
            <a:off x="1533152" y="1529408"/>
            <a:ext cx="19875872" cy="615553"/>
          </a:xfrm>
          <a:prstGeom prst="rect">
            <a:avLst/>
          </a:prstGeom>
          <a:noFill/>
        </p:spPr>
        <p:txBody>
          <a:bodyPr wrap="square" lIns="0" tIns="0" rIns="0" bIns="0" rtlCol="0">
            <a:noAutofit/>
          </a:bodyPr>
          <a:lstStyle/>
          <a:p>
            <a:r>
              <a:rPr lang="en-US" sz="6600" dirty="0" err="1">
                <a:latin typeface="Poppins SemiBold" charset="0"/>
                <a:ea typeface="Poppins SemiBold" charset="0"/>
                <a:cs typeface="Poppins SemiBold" charset="0"/>
              </a:rPr>
              <a:t>HotBox</a:t>
            </a:r>
            <a:r>
              <a:rPr lang="en-US" sz="6600" dirty="0">
                <a:latin typeface="Poppins SemiBold" charset="0"/>
                <a:ea typeface="Poppins SemiBold" charset="0"/>
                <a:cs typeface="Poppins SemiBold" charset="0"/>
              </a:rPr>
              <a:t>: Design and Implementation</a:t>
            </a:r>
          </a:p>
        </p:txBody>
      </p:sp>
      <p:sp>
        <p:nvSpPr>
          <p:cNvPr id="33" name="Rectangle 22">
            <a:extLst>
              <a:ext uri="{FF2B5EF4-FFF2-40B4-BE49-F238E27FC236}">
                <a16:creationId xmlns:a16="http://schemas.microsoft.com/office/drawing/2014/main" id="{434283D1-3CD1-5A62-B767-556ECC738CF9}"/>
              </a:ext>
            </a:extLst>
          </p:cNvPr>
          <p:cNvSpPr>
            <a:spLocks noChangeArrowheads="1"/>
          </p:cNvSpPr>
          <p:nvPr/>
        </p:nvSpPr>
        <p:spPr bwMode="auto">
          <a:xfrm>
            <a:off x="1539143" y="3041576"/>
            <a:ext cx="22678193" cy="19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lang="en-US" altLang="en-US" sz="4400" dirty="0">
                <a:latin typeface="Poppins Medium" charset="0"/>
                <a:ea typeface="Poppins Medium" charset="0"/>
                <a:cs typeface="Poppins Medium" charset="0"/>
              </a:rPr>
              <a:t>Differentiating Hot and Cold pages in local memory</a:t>
            </a:r>
          </a:p>
          <a:p>
            <a:pPr marL="571500" indent="-571500" defTabSz="914400">
              <a:lnSpc>
                <a:spcPct val="150000"/>
              </a:lnSpc>
              <a:buFont typeface="Arial" panose="020B0604020202020204" pitchFamily="34" charset="0"/>
              <a:buChar char="•"/>
            </a:pPr>
            <a:r>
              <a:rPr lang="en-US" altLang="en-US" sz="4400" dirty="0" err="1">
                <a:latin typeface="Poppins Medium" charset="0"/>
                <a:ea typeface="Poppins Medium" charset="0"/>
                <a:cs typeface="Poppins Medium" charset="0"/>
              </a:rPr>
              <a:t>HotBox</a:t>
            </a:r>
            <a:r>
              <a:rPr lang="en-US" altLang="en-US" sz="4400" dirty="0">
                <a:latin typeface="Poppins Medium" charset="0"/>
                <a:ea typeface="Poppins Medium" charset="0"/>
                <a:cs typeface="Poppins Medium" charset="0"/>
              </a:rPr>
              <a:t> utilizes accessed bit scanning:</a:t>
            </a:r>
          </a:p>
        </p:txBody>
      </p:sp>
      <p:sp>
        <p:nvSpPr>
          <p:cNvPr id="38" name="Flowchart: Document 37">
            <a:extLst>
              <a:ext uri="{FF2B5EF4-FFF2-40B4-BE49-F238E27FC236}">
                <a16:creationId xmlns:a16="http://schemas.microsoft.com/office/drawing/2014/main" id="{EFFA27DD-4847-B400-E813-4A583496C03C}"/>
              </a:ext>
            </a:extLst>
          </p:cNvPr>
          <p:cNvSpPr/>
          <p:nvPr/>
        </p:nvSpPr>
        <p:spPr>
          <a:xfrm>
            <a:off x="16224448" y="6125995"/>
            <a:ext cx="864096" cy="1008112"/>
          </a:xfrm>
          <a:prstGeom prst="flowChartDocumen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endParaRPr lang="LID4096" dirty="0"/>
          </a:p>
        </p:txBody>
      </p:sp>
      <p:sp>
        <p:nvSpPr>
          <p:cNvPr id="39" name="Flowchart: Document 38">
            <a:extLst>
              <a:ext uri="{FF2B5EF4-FFF2-40B4-BE49-F238E27FC236}">
                <a16:creationId xmlns:a16="http://schemas.microsoft.com/office/drawing/2014/main" id="{1B178CBC-8A4B-A046-42B6-A9501DDE1390}"/>
              </a:ext>
            </a:extLst>
          </p:cNvPr>
          <p:cNvSpPr/>
          <p:nvPr/>
        </p:nvSpPr>
        <p:spPr>
          <a:xfrm>
            <a:off x="16224448" y="7194190"/>
            <a:ext cx="864096" cy="1008112"/>
          </a:xfrm>
          <a:prstGeom prst="flowChartDocumen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endParaRPr lang="LID4096" dirty="0"/>
          </a:p>
        </p:txBody>
      </p:sp>
      <p:sp>
        <p:nvSpPr>
          <p:cNvPr id="40" name="Flowchart: Document 39">
            <a:extLst>
              <a:ext uri="{FF2B5EF4-FFF2-40B4-BE49-F238E27FC236}">
                <a16:creationId xmlns:a16="http://schemas.microsoft.com/office/drawing/2014/main" id="{9C18EA90-FDE8-1254-2277-A969C1F4C1F6}"/>
              </a:ext>
            </a:extLst>
          </p:cNvPr>
          <p:cNvSpPr/>
          <p:nvPr/>
        </p:nvSpPr>
        <p:spPr>
          <a:xfrm>
            <a:off x="16224448" y="8262385"/>
            <a:ext cx="864096" cy="1008112"/>
          </a:xfrm>
          <a:prstGeom prst="flowChartDocumen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endParaRPr lang="LID4096" dirty="0"/>
          </a:p>
        </p:txBody>
      </p:sp>
      <p:sp>
        <p:nvSpPr>
          <p:cNvPr id="41" name="Flowchart: Document 40">
            <a:extLst>
              <a:ext uri="{FF2B5EF4-FFF2-40B4-BE49-F238E27FC236}">
                <a16:creationId xmlns:a16="http://schemas.microsoft.com/office/drawing/2014/main" id="{477E0730-B999-2B29-F534-AF3199D1F3D3}"/>
              </a:ext>
            </a:extLst>
          </p:cNvPr>
          <p:cNvSpPr/>
          <p:nvPr/>
        </p:nvSpPr>
        <p:spPr>
          <a:xfrm>
            <a:off x="16224448" y="9330580"/>
            <a:ext cx="864096" cy="1008112"/>
          </a:xfrm>
          <a:prstGeom prst="flowChartDocumen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endParaRPr lang="LID4096" dirty="0"/>
          </a:p>
        </p:txBody>
      </p:sp>
      <p:sp>
        <p:nvSpPr>
          <p:cNvPr id="42" name="Flowchart: Document 41">
            <a:extLst>
              <a:ext uri="{FF2B5EF4-FFF2-40B4-BE49-F238E27FC236}">
                <a16:creationId xmlns:a16="http://schemas.microsoft.com/office/drawing/2014/main" id="{D4B72604-41AF-EEDA-3FF0-AE93D6D1B893}"/>
              </a:ext>
            </a:extLst>
          </p:cNvPr>
          <p:cNvSpPr/>
          <p:nvPr/>
        </p:nvSpPr>
        <p:spPr>
          <a:xfrm>
            <a:off x="16224448" y="10398775"/>
            <a:ext cx="864096" cy="1008112"/>
          </a:xfrm>
          <a:prstGeom prst="flowChartDocumen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endParaRPr lang="LID4096" dirty="0"/>
          </a:p>
        </p:txBody>
      </p:sp>
      <p:sp>
        <p:nvSpPr>
          <p:cNvPr id="43" name="Flowchart: Document 42">
            <a:extLst>
              <a:ext uri="{FF2B5EF4-FFF2-40B4-BE49-F238E27FC236}">
                <a16:creationId xmlns:a16="http://schemas.microsoft.com/office/drawing/2014/main" id="{0CE327A5-D5AD-6F3F-155F-9976ADD39ED2}"/>
              </a:ext>
            </a:extLst>
          </p:cNvPr>
          <p:cNvSpPr/>
          <p:nvPr/>
        </p:nvSpPr>
        <p:spPr>
          <a:xfrm>
            <a:off x="16224448" y="11466971"/>
            <a:ext cx="864096" cy="1008112"/>
          </a:xfrm>
          <a:prstGeom prst="flowChartDocumen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endParaRPr lang="LID4096" dirty="0"/>
          </a:p>
        </p:txBody>
      </p:sp>
      <p:sp>
        <p:nvSpPr>
          <p:cNvPr id="46" name="TextBox 45">
            <a:extLst>
              <a:ext uri="{FF2B5EF4-FFF2-40B4-BE49-F238E27FC236}">
                <a16:creationId xmlns:a16="http://schemas.microsoft.com/office/drawing/2014/main" id="{CD406E72-8B0F-1BF2-DB9F-036EA498CD33}"/>
              </a:ext>
            </a:extLst>
          </p:cNvPr>
          <p:cNvSpPr txBox="1"/>
          <p:nvPr/>
        </p:nvSpPr>
        <p:spPr>
          <a:xfrm>
            <a:off x="13848184" y="5379315"/>
            <a:ext cx="6096000" cy="646331"/>
          </a:xfrm>
          <a:prstGeom prst="rect">
            <a:avLst/>
          </a:prstGeom>
          <a:noFill/>
        </p:spPr>
        <p:txBody>
          <a:bodyPr wrap="square">
            <a:spAutoFit/>
          </a:bodyPr>
          <a:lstStyle/>
          <a:p>
            <a:r>
              <a:rPr lang="en-US" altLang="en-US" sz="3600" dirty="0">
                <a:latin typeface="Poppins Medium" charset="0"/>
                <a:ea typeface="Poppins Medium" charset="0"/>
                <a:cs typeface="Poppins Medium" charset="0"/>
              </a:rPr>
              <a:t>Slow sampling frequency</a:t>
            </a:r>
            <a:endParaRPr lang="LID4096" dirty="0"/>
          </a:p>
        </p:txBody>
      </p:sp>
      <p:sp>
        <p:nvSpPr>
          <p:cNvPr id="48" name="Arrow: Right 47">
            <a:extLst>
              <a:ext uri="{FF2B5EF4-FFF2-40B4-BE49-F238E27FC236}">
                <a16:creationId xmlns:a16="http://schemas.microsoft.com/office/drawing/2014/main" id="{6A9089B1-8D95-9FBB-84FF-4C10B957476C}"/>
              </a:ext>
            </a:extLst>
          </p:cNvPr>
          <p:cNvSpPr/>
          <p:nvPr/>
        </p:nvSpPr>
        <p:spPr>
          <a:xfrm rot="10800000">
            <a:off x="17376576" y="7453488"/>
            <a:ext cx="978408" cy="484632"/>
          </a:xfrm>
          <a:prstGeom prst="rightArrow">
            <a:avLst>
              <a:gd name="adj1" fmla="val 4401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2" name="TextBox 21">
            <a:extLst>
              <a:ext uri="{FF2B5EF4-FFF2-40B4-BE49-F238E27FC236}">
                <a16:creationId xmlns:a16="http://schemas.microsoft.com/office/drawing/2014/main" id="{EB303F17-BF38-9ABF-7B8E-25B5D46192F6}"/>
              </a:ext>
            </a:extLst>
          </p:cNvPr>
          <p:cNvSpPr txBox="1"/>
          <p:nvPr/>
        </p:nvSpPr>
        <p:spPr>
          <a:xfrm>
            <a:off x="3911080" y="7004348"/>
            <a:ext cx="10585176" cy="1685077"/>
          </a:xfrm>
          <a:prstGeom prst="rect">
            <a:avLst/>
          </a:prstGeom>
          <a:noFill/>
        </p:spPr>
        <p:txBody>
          <a:bodyPr wrap="square">
            <a:spAutoFit/>
          </a:bodyPr>
          <a:lstStyle/>
          <a:p>
            <a:pPr marL="1028700" lvl="1" indent="-571500" defTabSz="914400">
              <a:lnSpc>
                <a:spcPct val="150000"/>
              </a:lnSpc>
              <a:buFont typeface="Arial" panose="020B0604020202020204" pitchFamily="34" charset="0"/>
              <a:buChar char="•"/>
            </a:pPr>
            <a:r>
              <a:rPr lang="en-US" altLang="en-US" sz="3600" dirty="0">
                <a:latin typeface="Poppins Medium" charset="0"/>
                <a:ea typeface="Poppins Medium" charset="0"/>
                <a:cs typeface="Poppins Medium" charset="0"/>
              </a:rPr>
              <a:t>Low accuracy in hotness detection</a:t>
            </a:r>
          </a:p>
          <a:p>
            <a:pPr marL="1028700" lvl="1" indent="-571500" defTabSz="914400">
              <a:lnSpc>
                <a:spcPct val="150000"/>
              </a:lnSpc>
              <a:buFont typeface="Arial" panose="020B0604020202020204" pitchFamily="34" charset="0"/>
              <a:buChar char="•"/>
            </a:pPr>
            <a:r>
              <a:rPr lang="en-US" altLang="en-US" sz="3600" dirty="0">
                <a:latin typeface="Poppins Medium" charset="0"/>
                <a:ea typeface="Poppins Medium" charset="0"/>
                <a:cs typeface="Poppins Medium" charset="0"/>
              </a:rPr>
              <a:t>Low CPU overheads</a:t>
            </a:r>
          </a:p>
        </p:txBody>
      </p:sp>
    </p:spTree>
    <p:extLst>
      <p:ext uri="{BB962C8B-B14F-4D97-AF65-F5344CB8AC3E}">
        <p14:creationId xmlns:p14="http://schemas.microsoft.com/office/powerpoint/2010/main" val="99437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fill="hold" grpId="0" nodeType="clickEffect">
                                  <p:stCondLst>
                                    <p:cond delay="0"/>
                                  </p:stCondLst>
                                  <p:endCondLst>
                                    <p:cond evt="onNext" delay="0">
                                      <p:tgtEl>
                                        <p:sldTgt/>
                                      </p:tgtEl>
                                    </p:cond>
                                  </p:endCondLst>
                                  <p:childTnLst>
                                    <p:animMotion origin="layout" path="M -2.29167E-6 4.62963E-6 L 0.00143 0.07349 " pathEditMode="relative" rAng="0" ptsTypes="AA">
                                      <p:cBhvr>
                                        <p:cTn id="6" dur="500" fill="hold"/>
                                        <p:tgtEl>
                                          <p:spTgt spid="48"/>
                                        </p:tgtEl>
                                        <p:attrNameLst>
                                          <p:attrName>ppt_x</p:attrName>
                                          <p:attrName>ppt_y</p:attrName>
                                        </p:attrNameLst>
                                      </p:cBhvr>
                                      <p:rCtr x="72" y="36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3E26F2A-6AC1-4D5A-B91C-3DD5F14DDA72}"/>
              </a:ext>
            </a:extLst>
          </p:cNvPr>
          <p:cNvSpPr txBox="1"/>
          <p:nvPr/>
        </p:nvSpPr>
        <p:spPr>
          <a:xfrm>
            <a:off x="1533152" y="1529408"/>
            <a:ext cx="19875872" cy="615553"/>
          </a:xfrm>
          <a:prstGeom prst="rect">
            <a:avLst/>
          </a:prstGeom>
          <a:noFill/>
        </p:spPr>
        <p:txBody>
          <a:bodyPr wrap="square" lIns="0" tIns="0" rIns="0" bIns="0" rtlCol="0">
            <a:noAutofit/>
          </a:bodyPr>
          <a:lstStyle/>
          <a:p>
            <a:r>
              <a:rPr lang="en-US" sz="6600" dirty="0" err="1">
                <a:latin typeface="Poppins SemiBold" charset="0"/>
                <a:ea typeface="Poppins SemiBold" charset="0"/>
                <a:cs typeface="Poppins SemiBold" charset="0"/>
              </a:rPr>
              <a:t>HotBox</a:t>
            </a:r>
            <a:r>
              <a:rPr lang="en-US" sz="6600" dirty="0">
                <a:latin typeface="Poppins SemiBold" charset="0"/>
                <a:ea typeface="Poppins SemiBold" charset="0"/>
                <a:cs typeface="Poppins SemiBold" charset="0"/>
              </a:rPr>
              <a:t>: Design and Implementation</a:t>
            </a:r>
          </a:p>
        </p:txBody>
      </p:sp>
      <p:sp>
        <p:nvSpPr>
          <p:cNvPr id="33" name="Rectangle 22">
            <a:extLst>
              <a:ext uri="{FF2B5EF4-FFF2-40B4-BE49-F238E27FC236}">
                <a16:creationId xmlns:a16="http://schemas.microsoft.com/office/drawing/2014/main" id="{434283D1-3CD1-5A62-B767-556ECC738CF9}"/>
              </a:ext>
            </a:extLst>
          </p:cNvPr>
          <p:cNvSpPr>
            <a:spLocks noChangeArrowheads="1"/>
          </p:cNvSpPr>
          <p:nvPr/>
        </p:nvSpPr>
        <p:spPr bwMode="auto">
          <a:xfrm>
            <a:off x="1539143" y="3041576"/>
            <a:ext cx="22678193" cy="19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lang="en-US" altLang="en-US" sz="4400" dirty="0">
                <a:latin typeface="Poppins Medium" charset="0"/>
                <a:ea typeface="Poppins Medium" charset="0"/>
                <a:cs typeface="Poppins Medium" charset="0"/>
              </a:rPr>
              <a:t>Differentiating Hot and Cold pages in local memory</a:t>
            </a:r>
          </a:p>
          <a:p>
            <a:pPr marL="571500" indent="-571500" defTabSz="914400">
              <a:lnSpc>
                <a:spcPct val="150000"/>
              </a:lnSpc>
              <a:buFont typeface="Arial" panose="020B0604020202020204" pitchFamily="34" charset="0"/>
              <a:buChar char="•"/>
            </a:pPr>
            <a:r>
              <a:rPr lang="en-US" altLang="en-US" sz="4400" dirty="0" err="1">
                <a:latin typeface="Poppins Medium" charset="0"/>
                <a:ea typeface="Poppins Medium" charset="0"/>
                <a:cs typeface="Poppins Medium" charset="0"/>
              </a:rPr>
              <a:t>HotBox</a:t>
            </a:r>
            <a:r>
              <a:rPr lang="en-US" altLang="en-US" sz="4400" dirty="0">
                <a:latin typeface="Poppins Medium" charset="0"/>
                <a:ea typeface="Poppins Medium" charset="0"/>
                <a:cs typeface="Poppins Medium" charset="0"/>
              </a:rPr>
              <a:t> utilizes accessed bit scanning:</a:t>
            </a:r>
          </a:p>
        </p:txBody>
      </p:sp>
      <p:sp>
        <p:nvSpPr>
          <p:cNvPr id="38" name="Flowchart: Document 37">
            <a:extLst>
              <a:ext uri="{FF2B5EF4-FFF2-40B4-BE49-F238E27FC236}">
                <a16:creationId xmlns:a16="http://schemas.microsoft.com/office/drawing/2014/main" id="{EFFA27DD-4847-B400-E813-4A583496C03C}"/>
              </a:ext>
            </a:extLst>
          </p:cNvPr>
          <p:cNvSpPr/>
          <p:nvPr/>
        </p:nvSpPr>
        <p:spPr>
          <a:xfrm>
            <a:off x="16224448" y="6125995"/>
            <a:ext cx="864096" cy="1008112"/>
          </a:xfrm>
          <a:prstGeom prst="flowChartDocumen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endParaRPr lang="LID4096" dirty="0"/>
          </a:p>
        </p:txBody>
      </p:sp>
      <p:sp>
        <p:nvSpPr>
          <p:cNvPr id="39" name="Flowchart: Document 38">
            <a:extLst>
              <a:ext uri="{FF2B5EF4-FFF2-40B4-BE49-F238E27FC236}">
                <a16:creationId xmlns:a16="http://schemas.microsoft.com/office/drawing/2014/main" id="{1B178CBC-8A4B-A046-42B6-A9501DDE1390}"/>
              </a:ext>
            </a:extLst>
          </p:cNvPr>
          <p:cNvSpPr/>
          <p:nvPr/>
        </p:nvSpPr>
        <p:spPr>
          <a:xfrm>
            <a:off x="16224448" y="7194190"/>
            <a:ext cx="864096" cy="1008112"/>
          </a:xfrm>
          <a:prstGeom prst="flowChartDocumen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endParaRPr lang="LID4096" dirty="0"/>
          </a:p>
        </p:txBody>
      </p:sp>
      <p:sp>
        <p:nvSpPr>
          <p:cNvPr id="40" name="Flowchart: Document 39">
            <a:extLst>
              <a:ext uri="{FF2B5EF4-FFF2-40B4-BE49-F238E27FC236}">
                <a16:creationId xmlns:a16="http://schemas.microsoft.com/office/drawing/2014/main" id="{9C18EA90-FDE8-1254-2277-A969C1F4C1F6}"/>
              </a:ext>
            </a:extLst>
          </p:cNvPr>
          <p:cNvSpPr/>
          <p:nvPr/>
        </p:nvSpPr>
        <p:spPr>
          <a:xfrm>
            <a:off x="16224448" y="8262385"/>
            <a:ext cx="864096" cy="1008112"/>
          </a:xfrm>
          <a:prstGeom prst="flowChartDocumen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endParaRPr lang="LID4096" dirty="0"/>
          </a:p>
        </p:txBody>
      </p:sp>
      <p:sp>
        <p:nvSpPr>
          <p:cNvPr id="41" name="Flowchart: Document 40">
            <a:extLst>
              <a:ext uri="{FF2B5EF4-FFF2-40B4-BE49-F238E27FC236}">
                <a16:creationId xmlns:a16="http://schemas.microsoft.com/office/drawing/2014/main" id="{477E0730-B999-2B29-F534-AF3199D1F3D3}"/>
              </a:ext>
            </a:extLst>
          </p:cNvPr>
          <p:cNvSpPr/>
          <p:nvPr/>
        </p:nvSpPr>
        <p:spPr>
          <a:xfrm>
            <a:off x="16224448" y="9330580"/>
            <a:ext cx="864096" cy="1008112"/>
          </a:xfrm>
          <a:prstGeom prst="flowChartDocumen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endParaRPr lang="LID4096" dirty="0"/>
          </a:p>
        </p:txBody>
      </p:sp>
      <p:sp>
        <p:nvSpPr>
          <p:cNvPr id="42" name="Flowchart: Document 41">
            <a:extLst>
              <a:ext uri="{FF2B5EF4-FFF2-40B4-BE49-F238E27FC236}">
                <a16:creationId xmlns:a16="http://schemas.microsoft.com/office/drawing/2014/main" id="{D4B72604-41AF-EEDA-3FF0-AE93D6D1B893}"/>
              </a:ext>
            </a:extLst>
          </p:cNvPr>
          <p:cNvSpPr/>
          <p:nvPr/>
        </p:nvSpPr>
        <p:spPr>
          <a:xfrm>
            <a:off x="16224448" y="10398775"/>
            <a:ext cx="864096" cy="1008112"/>
          </a:xfrm>
          <a:prstGeom prst="flowChartDocumen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endParaRPr lang="LID4096" dirty="0"/>
          </a:p>
        </p:txBody>
      </p:sp>
      <p:sp>
        <p:nvSpPr>
          <p:cNvPr id="43" name="Flowchart: Document 42">
            <a:extLst>
              <a:ext uri="{FF2B5EF4-FFF2-40B4-BE49-F238E27FC236}">
                <a16:creationId xmlns:a16="http://schemas.microsoft.com/office/drawing/2014/main" id="{0CE327A5-D5AD-6F3F-155F-9976ADD39ED2}"/>
              </a:ext>
            </a:extLst>
          </p:cNvPr>
          <p:cNvSpPr/>
          <p:nvPr/>
        </p:nvSpPr>
        <p:spPr>
          <a:xfrm>
            <a:off x="16224448" y="11466971"/>
            <a:ext cx="864096" cy="1008112"/>
          </a:xfrm>
          <a:prstGeom prst="flowChartDocumen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endParaRPr lang="LID4096" dirty="0"/>
          </a:p>
        </p:txBody>
      </p:sp>
      <p:sp>
        <p:nvSpPr>
          <p:cNvPr id="46" name="TextBox 45">
            <a:extLst>
              <a:ext uri="{FF2B5EF4-FFF2-40B4-BE49-F238E27FC236}">
                <a16:creationId xmlns:a16="http://schemas.microsoft.com/office/drawing/2014/main" id="{CD406E72-8B0F-1BF2-DB9F-036EA498CD33}"/>
              </a:ext>
            </a:extLst>
          </p:cNvPr>
          <p:cNvSpPr txBox="1"/>
          <p:nvPr/>
        </p:nvSpPr>
        <p:spPr>
          <a:xfrm>
            <a:off x="13848184" y="5379315"/>
            <a:ext cx="6096000" cy="646331"/>
          </a:xfrm>
          <a:prstGeom prst="rect">
            <a:avLst/>
          </a:prstGeom>
          <a:noFill/>
        </p:spPr>
        <p:txBody>
          <a:bodyPr wrap="square">
            <a:spAutoFit/>
          </a:bodyPr>
          <a:lstStyle/>
          <a:p>
            <a:r>
              <a:rPr lang="en-US" altLang="en-US" sz="3600" dirty="0">
                <a:latin typeface="Poppins Medium" charset="0"/>
                <a:ea typeface="Poppins Medium" charset="0"/>
                <a:cs typeface="Poppins Medium" charset="0"/>
              </a:rPr>
              <a:t>Slow sampling frequency</a:t>
            </a:r>
            <a:endParaRPr lang="LID4096" dirty="0"/>
          </a:p>
        </p:txBody>
      </p:sp>
      <p:sp>
        <p:nvSpPr>
          <p:cNvPr id="48" name="Arrow: Right 47">
            <a:extLst>
              <a:ext uri="{FF2B5EF4-FFF2-40B4-BE49-F238E27FC236}">
                <a16:creationId xmlns:a16="http://schemas.microsoft.com/office/drawing/2014/main" id="{6A9089B1-8D95-9FBB-84FF-4C10B957476C}"/>
              </a:ext>
            </a:extLst>
          </p:cNvPr>
          <p:cNvSpPr/>
          <p:nvPr/>
        </p:nvSpPr>
        <p:spPr>
          <a:xfrm rot="10800000">
            <a:off x="17376576" y="8605615"/>
            <a:ext cx="978408" cy="484632"/>
          </a:xfrm>
          <a:prstGeom prst="rightArrow">
            <a:avLst>
              <a:gd name="adj1" fmla="val 4401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2" name="TextBox 21">
            <a:extLst>
              <a:ext uri="{FF2B5EF4-FFF2-40B4-BE49-F238E27FC236}">
                <a16:creationId xmlns:a16="http://schemas.microsoft.com/office/drawing/2014/main" id="{B5A00453-EF52-7E76-EC96-45338523B2E9}"/>
              </a:ext>
            </a:extLst>
          </p:cNvPr>
          <p:cNvSpPr txBox="1"/>
          <p:nvPr/>
        </p:nvSpPr>
        <p:spPr>
          <a:xfrm>
            <a:off x="3911080" y="7004348"/>
            <a:ext cx="10585176" cy="1685077"/>
          </a:xfrm>
          <a:prstGeom prst="rect">
            <a:avLst/>
          </a:prstGeom>
          <a:noFill/>
        </p:spPr>
        <p:txBody>
          <a:bodyPr wrap="square">
            <a:spAutoFit/>
          </a:bodyPr>
          <a:lstStyle/>
          <a:p>
            <a:pPr marL="1028700" lvl="1" indent="-571500" defTabSz="914400">
              <a:lnSpc>
                <a:spcPct val="150000"/>
              </a:lnSpc>
              <a:buFont typeface="Arial" panose="020B0604020202020204" pitchFamily="34" charset="0"/>
              <a:buChar char="•"/>
            </a:pPr>
            <a:r>
              <a:rPr lang="en-US" altLang="en-US" sz="3600" dirty="0">
                <a:latin typeface="Poppins Medium" charset="0"/>
                <a:ea typeface="Poppins Medium" charset="0"/>
                <a:cs typeface="Poppins Medium" charset="0"/>
              </a:rPr>
              <a:t>Low accuracy in hotness detection</a:t>
            </a:r>
          </a:p>
          <a:p>
            <a:pPr marL="1028700" lvl="1" indent="-571500" defTabSz="914400">
              <a:lnSpc>
                <a:spcPct val="150000"/>
              </a:lnSpc>
              <a:buFont typeface="Arial" panose="020B0604020202020204" pitchFamily="34" charset="0"/>
              <a:buChar char="•"/>
            </a:pPr>
            <a:r>
              <a:rPr lang="en-US" altLang="en-US" sz="3600" dirty="0">
                <a:latin typeface="Poppins Medium" charset="0"/>
                <a:ea typeface="Poppins Medium" charset="0"/>
                <a:cs typeface="Poppins Medium" charset="0"/>
              </a:rPr>
              <a:t>Low CPU overheads</a:t>
            </a:r>
          </a:p>
        </p:txBody>
      </p:sp>
    </p:spTree>
    <p:extLst>
      <p:ext uri="{BB962C8B-B14F-4D97-AF65-F5344CB8AC3E}">
        <p14:creationId xmlns:p14="http://schemas.microsoft.com/office/powerpoint/2010/main" val="167710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fill="hold" grpId="0" nodeType="clickEffect">
                                  <p:stCondLst>
                                    <p:cond delay="0"/>
                                  </p:stCondLst>
                                  <p:endCondLst>
                                    <p:cond evt="onNext" delay="0">
                                      <p:tgtEl>
                                        <p:sldTgt/>
                                      </p:tgtEl>
                                    </p:cond>
                                  </p:endCondLst>
                                  <p:childTnLst>
                                    <p:animMotion origin="layout" path="M -2.29167E-6 -3.14815E-6 L 0.00143 0.0735 " pathEditMode="relative" rAng="0" ptsTypes="AA">
                                      <p:cBhvr>
                                        <p:cTn id="6" dur="500" fill="hold"/>
                                        <p:tgtEl>
                                          <p:spTgt spid="48"/>
                                        </p:tgtEl>
                                        <p:attrNameLst>
                                          <p:attrName>ppt_x</p:attrName>
                                          <p:attrName>ppt_y</p:attrName>
                                        </p:attrNameLst>
                                      </p:cBhvr>
                                      <p:rCtr x="72" y="36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3E26F2A-6AC1-4D5A-B91C-3DD5F14DDA72}"/>
              </a:ext>
            </a:extLst>
          </p:cNvPr>
          <p:cNvSpPr txBox="1"/>
          <p:nvPr/>
        </p:nvSpPr>
        <p:spPr>
          <a:xfrm>
            <a:off x="1533152" y="1529408"/>
            <a:ext cx="19875872" cy="615553"/>
          </a:xfrm>
          <a:prstGeom prst="rect">
            <a:avLst/>
          </a:prstGeom>
          <a:noFill/>
        </p:spPr>
        <p:txBody>
          <a:bodyPr wrap="square" lIns="0" tIns="0" rIns="0" bIns="0" rtlCol="0">
            <a:noAutofit/>
          </a:bodyPr>
          <a:lstStyle/>
          <a:p>
            <a:r>
              <a:rPr lang="en-US" sz="6600" dirty="0" err="1">
                <a:latin typeface="Poppins SemiBold" charset="0"/>
                <a:ea typeface="Poppins SemiBold" charset="0"/>
                <a:cs typeface="Poppins SemiBold" charset="0"/>
              </a:rPr>
              <a:t>HotBox</a:t>
            </a:r>
            <a:r>
              <a:rPr lang="en-US" sz="6600" dirty="0">
                <a:latin typeface="Poppins SemiBold" charset="0"/>
                <a:ea typeface="Poppins SemiBold" charset="0"/>
                <a:cs typeface="Poppins SemiBold" charset="0"/>
              </a:rPr>
              <a:t>: Design and Implementation</a:t>
            </a:r>
          </a:p>
        </p:txBody>
      </p:sp>
      <p:sp>
        <p:nvSpPr>
          <p:cNvPr id="33" name="Rectangle 22">
            <a:extLst>
              <a:ext uri="{FF2B5EF4-FFF2-40B4-BE49-F238E27FC236}">
                <a16:creationId xmlns:a16="http://schemas.microsoft.com/office/drawing/2014/main" id="{434283D1-3CD1-5A62-B767-556ECC738CF9}"/>
              </a:ext>
            </a:extLst>
          </p:cNvPr>
          <p:cNvSpPr>
            <a:spLocks noChangeArrowheads="1"/>
          </p:cNvSpPr>
          <p:nvPr/>
        </p:nvSpPr>
        <p:spPr bwMode="auto">
          <a:xfrm>
            <a:off x="1539143" y="3041576"/>
            <a:ext cx="22678193" cy="39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lang="en-US" altLang="en-US" sz="4400" dirty="0">
                <a:latin typeface="Poppins Medium" charset="0"/>
                <a:ea typeface="Poppins Medium" charset="0"/>
                <a:cs typeface="Poppins Medium" charset="0"/>
              </a:rPr>
              <a:t>Lowering remote memory scanning overheads:</a:t>
            </a:r>
          </a:p>
          <a:p>
            <a:pPr defTabSz="914400">
              <a:lnSpc>
                <a:spcPct val="150000"/>
              </a:lnSpc>
            </a:pPr>
            <a:r>
              <a:rPr lang="en-US" altLang="en-US" sz="4400" dirty="0" err="1">
                <a:latin typeface="Poppins Medium" charset="0"/>
                <a:ea typeface="Poppins Medium" charset="0"/>
                <a:cs typeface="Poppins Medium" charset="0"/>
              </a:rPr>
              <a:t>HotBox</a:t>
            </a:r>
            <a:r>
              <a:rPr lang="en-US" altLang="en-US" sz="4400" dirty="0">
                <a:latin typeface="Poppins Medium" charset="0"/>
                <a:ea typeface="Poppins Medium" charset="0"/>
                <a:cs typeface="Poppins Medium" charset="0"/>
              </a:rPr>
              <a:t> scans the virtual address ranges of applications in remote memory:</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Avoid costly reverse-mapping operations</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Utilize hierarchal page-table accessed-bit scanning technique</a:t>
            </a:r>
          </a:p>
        </p:txBody>
      </p:sp>
      <p:sp>
        <p:nvSpPr>
          <p:cNvPr id="26" name="TextBox 25">
            <a:extLst>
              <a:ext uri="{FF2B5EF4-FFF2-40B4-BE49-F238E27FC236}">
                <a16:creationId xmlns:a16="http://schemas.microsoft.com/office/drawing/2014/main" id="{00A85393-275B-757C-91A5-98D246F9E658}"/>
              </a:ext>
            </a:extLst>
          </p:cNvPr>
          <p:cNvSpPr txBox="1"/>
          <p:nvPr/>
        </p:nvSpPr>
        <p:spPr>
          <a:xfrm>
            <a:off x="5783288" y="7506072"/>
            <a:ext cx="1224136" cy="646331"/>
          </a:xfrm>
          <a:prstGeom prst="rect">
            <a:avLst/>
          </a:prstGeom>
          <a:noFill/>
        </p:spPr>
        <p:txBody>
          <a:bodyPr wrap="square">
            <a:spAutoFit/>
          </a:bodyPr>
          <a:lstStyle/>
          <a:p>
            <a:r>
              <a:rPr lang="en-US" altLang="en-US" sz="3600" dirty="0">
                <a:latin typeface="Poppins Medium" charset="0"/>
                <a:ea typeface="Poppins Medium" charset="0"/>
                <a:cs typeface="Poppins Medium" charset="0"/>
              </a:rPr>
              <a:t>PGD</a:t>
            </a:r>
            <a:endParaRPr lang="LID4096" dirty="0"/>
          </a:p>
        </p:txBody>
      </p:sp>
      <p:sp>
        <p:nvSpPr>
          <p:cNvPr id="32" name="TextBox 31">
            <a:extLst>
              <a:ext uri="{FF2B5EF4-FFF2-40B4-BE49-F238E27FC236}">
                <a16:creationId xmlns:a16="http://schemas.microsoft.com/office/drawing/2014/main" id="{435297E7-9DB4-313D-6C49-7D456C3B7671}"/>
              </a:ext>
            </a:extLst>
          </p:cNvPr>
          <p:cNvSpPr txBox="1"/>
          <p:nvPr/>
        </p:nvSpPr>
        <p:spPr>
          <a:xfrm>
            <a:off x="8735616" y="7506072"/>
            <a:ext cx="1224136" cy="646331"/>
          </a:xfrm>
          <a:prstGeom prst="rect">
            <a:avLst/>
          </a:prstGeom>
          <a:noFill/>
        </p:spPr>
        <p:txBody>
          <a:bodyPr wrap="square">
            <a:spAutoFit/>
          </a:bodyPr>
          <a:lstStyle/>
          <a:p>
            <a:r>
              <a:rPr lang="en-US" altLang="en-US" sz="3600" dirty="0">
                <a:latin typeface="Poppins Medium" charset="0"/>
                <a:ea typeface="Poppins Medium" charset="0"/>
                <a:cs typeface="Poppins Medium" charset="0"/>
              </a:rPr>
              <a:t>PUD</a:t>
            </a:r>
            <a:endParaRPr lang="LID4096" dirty="0"/>
          </a:p>
        </p:txBody>
      </p:sp>
      <p:sp>
        <p:nvSpPr>
          <p:cNvPr id="38" name="TextBox 37">
            <a:extLst>
              <a:ext uri="{FF2B5EF4-FFF2-40B4-BE49-F238E27FC236}">
                <a16:creationId xmlns:a16="http://schemas.microsoft.com/office/drawing/2014/main" id="{5F61384F-C5A5-2F58-1F78-854F181464D4}"/>
              </a:ext>
            </a:extLst>
          </p:cNvPr>
          <p:cNvSpPr txBox="1"/>
          <p:nvPr/>
        </p:nvSpPr>
        <p:spPr>
          <a:xfrm>
            <a:off x="11579932" y="7523604"/>
            <a:ext cx="1224136" cy="646331"/>
          </a:xfrm>
          <a:prstGeom prst="rect">
            <a:avLst/>
          </a:prstGeom>
          <a:noFill/>
        </p:spPr>
        <p:txBody>
          <a:bodyPr wrap="square">
            <a:spAutoFit/>
          </a:bodyPr>
          <a:lstStyle/>
          <a:p>
            <a:r>
              <a:rPr lang="en-US" altLang="en-US" sz="3600" dirty="0">
                <a:latin typeface="Poppins Medium" charset="0"/>
                <a:ea typeface="Poppins Medium" charset="0"/>
                <a:cs typeface="Poppins Medium" charset="0"/>
              </a:rPr>
              <a:t>PMD</a:t>
            </a:r>
            <a:endParaRPr lang="LID4096" dirty="0"/>
          </a:p>
        </p:txBody>
      </p:sp>
      <p:sp>
        <p:nvSpPr>
          <p:cNvPr id="42" name="TextBox 41">
            <a:extLst>
              <a:ext uri="{FF2B5EF4-FFF2-40B4-BE49-F238E27FC236}">
                <a16:creationId xmlns:a16="http://schemas.microsoft.com/office/drawing/2014/main" id="{FE0E07CC-10BB-4667-5E2D-A454FC00E41E}"/>
              </a:ext>
            </a:extLst>
          </p:cNvPr>
          <p:cNvSpPr txBox="1"/>
          <p:nvPr/>
        </p:nvSpPr>
        <p:spPr>
          <a:xfrm>
            <a:off x="14282982" y="7506072"/>
            <a:ext cx="1224136" cy="646331"/>
          </a:xfrm>
          <a:prstGeom prst="rect">
            <a:avLst/>
          </a:prstGeom>
          <a:noFill/>
        </p:spPr>
        <p:txBody>
          <a:bodyPr wrap="square">
            <a:spAutoFit/>
          </a:bodyPr>
          <a:lstStyle/>
          <a:p>
            <a:r>
              <a:rPr lang="en-US" altLang="en-US" sz="3600" dirty="0">
                <a:latin typeface="Poppins Medium" charset="0"/>
                <a:ea typeface="Poppins Medium" charset="0"/>
                <a:cs typeface="Poppins Medium" charset="0"/>
              </a:rPr>
              <a:t>PTE</a:t>
            </a:r>
            <a:endParaRPr lang="LID4096" dirty="0"/>
          </a:p>
        </p:txBody>
      </p:sp>
      <p:sp>
        <p:nvSpPr>
          <p:cNvPr id="46" name="Arrow: Right 45">
            <a:extLst>
              <a:ext uri="{FF2B5EF4-FFF2-40B4-BE49-F238E27FC236}">
                <a16:creationId xmlns:a16="http://schemas.microsoft.com/office/drawing/2014/main" id="{A71D69C5-9131-F242-EA53-DB489E4D5045}"/>
              </a:ext>
            </a:extLst>
          </p:cNvPr>
          <p:cNvSpPr/>
          <p:nvPr/>
        </p:nvSpPr>
        <p:spPr>
          <a:xfrm rot="10800000">
            <a:off x="16496828" y="7892555"/>
            <a:ext cx="978408" cy="484632"/>
          </a:xfrm>
          <a:prstGeom prst="rightArrow">
            <a:avLst>
              <a:gd name="adj1" fmla="val 4401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cxnSp>
        <p:nvCxnSpPr>
          <p:cNvPr id="8" name="Straight Connector 7">
            <a:extLst>
              <a:ext uri="{FF2B5EF4-FFF2-40B4-BE49-F238E27FC236}">
                <a16:creationId xmlns:a16="http://schemas.microsoft.com/office/drawing/2014/main" id="{0F1F366E-F2FB-132B-40DB-38C134901711}"/>
              </a:ext>
            </a:extLst>
          </p:cNvPr>
          <p:cNvCxnSpPr>
            <a:cxnSpLocks/>
          </p:cNvCxnSpPr>
          <p:nvPr/>
        </p:nvCxnSpPr>
        <p:spPr>
          <a:xfrm flipV="1">
            <a:off x="7151440" y="8169935"/>
            <a:ext cx="1296144" cy="207252"/>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7">
            <a:extLst>
              <a:ext uri="{FF2B5EF4-FFF2-40B4-BE49-F238E27FC236}">
                <a16:creationId xmlns:a16="http://schemas.microsoft.com/office/drawing/2014/main" id="{E5045D09-7E1D-2369-EA20-1C3CEB43E7A6}"/>
              </a:ext>
            </a:extLst>
          </p:cNvPr>
          <p:cNvCxnSpPr>
            <a:cxnSpLocks/>
          </p:cNvCxnSpPr>
          <p:nvPr/>
        </p:nvCxnSpPr>
        <p:spPr>
          <a:xfrm>
            <a:off x="7266319" y="8723387"/>
            <a:ext cx="1181265" cy="1139636"/>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7">
            <a:extLst>
              <a:ext uri="{FF2B5EF4-FFF2-40B4-BE49-F238E27FC236}">
                <a16:creationId xmlns:a16="http://schemas.microsoft.com/office/drawing/2014/main" id="{811AFDA9-D975-F621-6A86-662057D3FDC1}"/>
              </a:ext>
            </a:extLst>
          </p:cNvPr>
          <p:cNvCxnSpPr>
            <a:cxnSpLocks/>
          </p:cNvCxnSpPr>
          <p:nvPr/>
        </p:nvCxnSpPr>
        <p:spPr>
          <a:xfrm>
            <a:off x="10143314" y="8169935"/>
            <a:ext cx="1181265" cy="12700"/>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7">
            <a:extLst>
              <a:ext uri="{FF2B5EF4-FFF2-40B4-BE49-F238E27FC236}">
                <a16:creationId xmlns:a16="http://schemas.microsoft.com/office/drawing/2014/main" id="{8D697731-BDA8-D6DE-4728-2884FC773707}"/>
              </a:ext>
            </a:extLst>
          </p:cNvPr>
          <p:cNvCxnSpPr>
            <a:cxnSpLocks/>
          </p:cNvCxnSpPr>
          <p:nvPr/>
        </p:nvCxnSpPr>
        <p:spPr>
          <a:xfrm>
            <a:off x="10110635" y="8684103"/>
            <a:ext cx="1181265" cy="1178920"/>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7">
            <a:extLst>
              <a:ext uri="{FF2B5EF4-FFF2-40B4-BE49-F238E27FC236}">
                <a16:creationId xmlns:a16="http://schemas.microsoft.com/office/drawing/2014/main" id="{A092B6A0-C56A-D6E8-47E5-CE2B71E2EAB8}"/>
              </a:ext>
            </a:extLst>
          </p:cNvPr>
          <p:cNvCxnSpPr>
            <a:cxnSpLocks/>
          </p:cNvCxnSpPr>
          <p:nvPr/>
        </p:nvCxnSpPr>
        <p:spPr>
          <a:xfrm>
            <a:off x="12952892" y="8176285"/>
            <a:ext cx="1181265" cy="12700"/>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7">
            <a:extLst>
              <a:ext uri="{FF2B5EF4-FFF2-40B4-BE49-F238E27FC236}">
                <a16:creationId xmlns:a16="http://schemas.microsoft.com/office/drawing/2014/main" id="{06BFD448-CB9D-1F3E-8E8F-8C99D893EA1F}"/>
              </a:ext>
            </a:extLst>
          </p:cNvPr>
          <p:cNvCxnSpPr>
            <a:cxnSpLocks/>
          </p:cNvCxnSpPr>
          <p:nvPr/>
        </p:nvCxnSpPr>
        <p:spPr>
          <a:xfrm>
            <a:off x="12686439" y="8628764"/>
            <a:ext cx="1521785" cy="1253572"/>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55" name="Straight Connector 7">
            <a:extLst>
              <a:ext uri="{FF2B5EF4-FFF2-40B4-BE49-F238E27FC236}">
                <a16:creationId xmlns:a16="http://schemas.microsoft.com/office/drawing/2014/main" id="{4E6AFE00-C01E-6AB6-782D-9C972FA00765}"/>
              </a:ext>
            </a:extLst>
          </p:cNvPr>
          <p:cNvCxnSpPr>
            <a:cxnSpLocks/>
          </p:cNvCxnSpPr>
          <p:nvPr/>
        </p:nvCxnSpPr>
        <p:spPr>
          <a:xfrm>
            <a:off x="11687944" y="9090248"/>
            <a:ext cx="3158586" cy="2478431"/>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A13D03D-1608-F28A-1B2F-AE9F70E480A6}"/>
              </a:ext>
            </a:extLst>
          </p:cNvPr>
          <p:cNvSpPr/>
          <p:nvPr/>
        </p:nvSpPr>
        <p:spPr>
          <a:xfrm>
            <a:off x="5495256" y="8134871"/>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1" name="Rectangle 30">
            <a:extLst>
              <a:ext uri="{FF2B5EF4-FFF2-40B4-BE49-F238E27FC236}">
                <a16:creationId xmlns:a16="http://schemas.microsoft.com/office/drawing/2014/main" id="{C7D3F12C-23D4-1BBC-D135-DC6BD68CDAAC}"/>
              </a:ext>
            </a:extLst>
          </p:cNvPr>
          <p:cNvSpPr/>
          <p:nvPr/>
        </p:nvSpPr>
        <p:spPr>
          <a:xfrm>
            <a:off x="8447584" y="8134871"/>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5" name="Rectangle 34">
            <a:extLst>
              <a:ext uri="{FF2B5EF4-FFF2-40B4-BE49-F238E27FC236}">
                <a16:creationId xmlns:a16="http://schemas.microsoft.com/office/drawing/2014/main" id="{BCFB52E4-DE82-0420-0AD6-4FD1C43E0275}"/>
              </a:ext>
            </a:extLst>
          </p:cNvPr>
          <p:cNvSpPr/>
          <p:nvPr/>
        </p:nvSpPr>
        <p:spPr>
          <a:xfrm>
            <a:off x="8447584" y="9863023"/>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7" name="Rectangle 36">
            <a:extLst>
              <a:ext uri="{FF2B5EF4-FFF2-40B4-BE49-F238E27FC236}">
                <a16:creationId xmlns:a16="http://schemas.microsoft.com/office/drawing/2014/main" id="{2E2265F2-A593-54ED-483A-82130AAA8520}"/>
              </a:ext>
            </a:extLst>
          </p:cNvPr>
          <p:cNvSpPr/>
          <p:nvPr/>
        </p:nvSpPr>
        <p:spPr>
          <a:xfrm>
            <a:off x="11291900" y="8152403"/>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0" name="Rectangle 39">
            <a:extLst>
              <a:ext uri="{FF2B5EF4-FFF2-40B4-BE49-F238E27FC236}">
                <a16:creationId xmlns:a16="http://schemas.microsoft.com/office/drawing/2014/main" id="{647AF8B3-ECB2-C2D8-208D-DB4DEB4B1E74}"/>
              </a:ext>
            </a:extLst>
          </p:cNvPr>
          <p:cNvSpPr/>
          <p:nvPr/>
        </p:nvSpPr>
        <p:spPr>
          <a:xfrm>
            <a:off x="11291900" y="9880555"/>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1" name="Rectangle 40">
            <a:extLst>
              <a:ext uri="{FF2B5EF4-FFF2-40B4-BE49-F238E27FC236}">
                <a16:creationId xmlns:a16="http://schemas.microsoft.com/office/drawing/2014/main" id="{E5C1D147-250D-9439-865E-F8C39426810E}"/>
              </a:ext>
            </a:extLst>
          </p:cNvPr>
          <p:cNvSpPr/>
          <p:nvPr/>
        </p:nvSpPr>
        <p:spPr>
          <a:xfrm>
            <a:off x="13994950" y="8134871"/>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3" name="Rectangle 42">
            <a:extLst>
              <a:ext uri="{FF2B5EF4-FFF2-40B4-BE49-F238E27FC236}">
                <a16:creationId xmlns:a16="http://schemas.microsoft.com/office/drawing/2014/main" id="{0B3BD0E6-4CC5-1690-3E38-252ED8032B99}"/>
              </a:ext>
            </a:extLst>
          </p:cNvPr>
          <p:cNvSpPr/>
          <p:nvPr/>
        </p:nvSpPr>
        <p:spPr>
          <a:xfrm>
            <a:off x="13994950" y="9863023"/>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4" name="Rectangle 43">
            <a:extLst>
              <a:ext uri="{FF2B5EF4-FFF2-40B4-BE49-F238E27FC236}">
                <a16:creationId xmlns:a16="http://schemas.microsoft.com/office/drawing/2014/main" id="{933FA0C5-C11C-D1FB-3381-182098EEA5F2}"/>
              </a:ext>
            </a:extLst>
          </p:cNvPr>
          <p:cNvSpPr/>
          <p:nvPr/>
        </p:nvSpPr>
        <p:spPr>
          <a:xfrm>
            <a:off x="13994950" y="11555432"/>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349867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fill="hold" grpId="0" nodeType="clickEffect">
                                  <p:stCondLst>
                                    <p:cond delay="0"/>
                                  </p:stCondLst>
                                  <p:endCondLst>
                                    <p:cond evt="onNext" delay="0">
                                      <p:tgtEl>
                                        <p:sldTgt/>
                                      </p:tgtEl>
                                    </p:cond>
                                  </p:endCondLst>
                                  <p:childTnLst>
                                    <p:animMotion origin="layout" path="M -4.58333E-6 4.44444E-6 L -4.58333E-6 0.33217 " pathEditMode="relative" rAng="0" ptsTypes="AA">
                                      <p:cBhvr>
                                        <p:cTn id="6" dur="500" fill="hold"/>
                                        <p:tgtEl>
                                          <p:spTgt spid="46"/>
                                        </p:tgtEl>
                                        <p:attrNameLst>
                                          <p:attrName>ppt_x</p:attrName>
                                          <p:attrName>ppt_y</p:attrName>
                                        </p:attrNameLst>
                                      </p:cBhvr>
                                      <p:rCtr x="0" y="166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3E26F2A-6AC1-4D5A-B91C-3DD5F14DDA72}"/>
              </a:ext>
            </a:extLst>
          </p:cNvPr>
          <p:cNvSpPr txBox="1"/>
          <p:nvPr/>
        </p:nvSpPr>
        <p:spPr>
          <a:xfrm>
            <a:off x="1533152" y="1529408"/>
            <a:ext cx="19875872" cy="615553"/>
          </a:xfrm>
          <a:prstGeom prst="rect">
            <a:avLst/>
          </a:prstGeom>
          <a:noFill/>
        </p:spPr>
        <p:txBody>
          <a:bodyPr wrap="square" lIns="0" tIns="0" rIns="0" bIns="0" rtlCol="0">
            <a:noAutofit/>
          </a:bodyPr>
          <a:lstStyle/>
          <a:p>
            <a:r>
              <a:rPr lang="en-US" sz="6600" dirty="0" err="1">
                <a:latin typeface="Poppins SemiBold" charset="0"/>
                <a:ea typeface="Poppins SemiBold" charset="0"/>
                <a:cs typeface="Poppins SemiBold" charset="0"/>
              </a:rPr>
              <a:t>HotBox</a:t>
            </a:r>
            <a:r>
              <a:rPr lang="en-US" sz="6600" dirty="0">
                <a:latin typeface="Poppins SemiBold" charset="0"/>
                <a:ea typeface="Poppins SemiBold" charset="0"/>
                <a:cs typeface="Poppins SemiBold" charset="0"/>
              </a:rPr>
              <a:t>: Design and Implementation</a:t>
            </a:r>
          </a:p>
        </p:txBody>
      </p:sp>
      <p:sp>
        <p:nvSpPr>
          <p:cNvPr id="33" name="Rectangle 22">
            <a:extLst>
              <a:ext uri="{FF2B5EF4-FFF2-40B4-BE49-F238E27FC236}">
                <a16:creationId xmlns:a16="http://schemas.microsoft.com/office/drawing/2014/main" id="{434283D1-3CD1-5A62-B767-556ECC738CF9}"/>
              </a:ext>
            </a:extLst>
          </p:cNvPr>
          <p:cNvSpPr>
            <a:spLocks noChangeArrowheads="1"/>
          </p:cNvSpPr>
          <p:nvPr/>
        </p:nvSpPr>
        <p:spPr bwMode="auto">
          <a:xfrm>
            <a:off x="1539143" y="3041576"/>
            <a:ext cx="22678193" cy="39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lang="en-US" altLang="en-US" sz="4400" dirty="0">
                <a:latin typeface="Poppins Medium" charset="0"/>
                <a:ea typeface="Poppins Medium" charset="0"/>
                <a:cs typeface="Poppins Medium" charset="0"/>
              </a:rPr>
              <a:t>Lowering remote memory scanning overheads:</a:t>
            </a:r>
          </a:p>
          <a:p>
            <a:pPr defTabSz="914400">
              <a:lnSpc>
                <a:spcPct val="150000"/>
              </a:lnSpc>
            </a:pPr>
            <a:r>
              <a:rPr lang="en-US" altLang="en-US" sz="4400" dirty="0" err="1">
                <a:latin typeface="Poppins Medium" charset="0"/>
                <a:ea typeface="Poppins Medium" charset="0"/>
                <a:cs typeface="Poppins Medium" charset="0"/>
              </a:rPr>
              <a:t>HotBox</a:t>
            </a:r>
            <a:r>
              <a:rPr lang="en-US" altLang="en-US" sz="4400" dirty="0">
                <a:latin typeface="Poppins Medium" charset="0"/>
                <a:ea typeface="Poppins Medium" charset="0"/>
                <a:cs typeface="Poppins Medium" charset="0"/>
              </a:rPr>
              <a:t> scans the virtual address ranges of applications:</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Avoid costly reverse-mapping operations</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Utilize hierarchal page-table accessed-bit scanning technique</a:t>
            </a:r>
          </a:p>
        </p:txBody>
      </p:sp>
      <p:sp>
        <p:nvSpPr>
          <p:cNvPr id="26" name="TextBox 25">
            <a:extLst>
              <a:ext uri="{FF2B5EF4-FFF2-40B4-BE49-F238E27FC236}">
                <a16:creationId xmlns:a16="http://schemas.microsoft.com/office/drawing/2014/main" id="{00A85393-275B-757C-91A5-98D246F9E658}"/>
              </a:ext>
            </a:extLst>
          </p:cNvPr>
          <p:cNvSpPr txBox="1"/>
          <p:nvPr/>
        </p:nvSpPr>
        <p:spPr>
          <a:xfrm>
            <a:off x="5783288" y="7506072"/>
            <a:ext cx="1224136" cy="646331"/>
          </a:xfrm>
          <a:prstGeom prst="rect">
            <a:avLst/>
          </a:prstGeom>
          <a:noFill/>
        </p:spPr>
        <p:txBody>
          <a:bodyPr wrap="square">
            <a:spAutoFit/>
          </a:bodyPr>
          <a:lstStyle/>
          <a:p>
            <a:r>
              <a:rPr lang="en-US" altLang="en-US" sz="3600" dirty="0">
                <a:latin typeface="Poppins Medium" charset="0"/>
                <a:ea typeface="Poppins Medium" charset="0"/>
                <a:cs typeface="Poppins Medium" charset="0"/>
              </a:rPr>
              <a:t>PGD</a:t>
            </a:r>
            <a:endParaRPr lang="LID4096" dirty="0"/>
          </a:p>
        </p:txBody>
      </p:sp>
      <p:sp>
        <p:nvSpPr>
          <p:cNvPr id="32" name="TextBox 31">
            <a:extLst>
              <a:ext uri="{FF2B5EF4-FFF2-40B4-BE49-F238E27FC236}">
                <a16:creationId xmlns:a16="http://schemas.microsoft.com/office/drawing/2014/main" id="{435297E7-9DB4-313D-6C49-7D456C3B7671}"/>
              </a:ext>
            </a:extLst>
          </p:cNvPr>
          <p:cNvSpPr txBox="1"/>
          <p:nvPr/>
        </p:nvSpPr>
        <p:spPr>
          <a:xfrm>
            <a:off x="8735616" y="7506072"/>
            <a:ext cx="1224136" cy="646331"/>
          </a:xfrm>
          <a:prstGeom prst="rect">
            <a:avLst/>
          </a:prstGeom>
          <a:noFill/>
        </p:spPr>
        <p:txBody>
          <a:bodyPr wrap="square">
            <a:spAutoFit/>
          </a:bodyPr>
          <a:lstStyle/>
          <a:p>
            <a:r>
              <a:rPr lang="en-US" altLang="en-US" sz="3600" dirty="0">
                <a:latin typeface="Poppins Medium" charset="0"/>
                <a:ea typeface="Poppins Medium" charset="0"/>
                <a:cs typeface="Poppins Medium" charset="0"/>
              </a:rPr>
              <a:t>PUD</a:t>
            </a:r>
            <a:endParaRPr lang="LID4096" dirty="0"/>
          </a:p>
        </p:txBody>
      </p:sp>
      <p:sp>
        <p:nvSpPr>
          <p:cNvPr id="38" name="TextBox 37">
            <a:extLst>
              <a:ext uri="{FF2B5EF4-FFF2-40B4-BE49-F238E27FC236}">
                <a16:creationId xmlns:a16="http://schemas.microsoft.com/office/drawing/2014/main" id="{5F61384F-C5A5-2F58-1F78-854F181464D4}"/>
              </a:ext>
            </a:extLst>
          </p:cNvPr>
          <p:cNvSpPr txBox="1"/>
          <p:nvPr/>
        </p:nvSpPr>
        <p:spPr>
          <a:xfrm>
            <a:off x="11579932" y="7523604"/>
            <a:ext cx="1224136" cy="646331"/>
          </a:xfrm>
          <a:prstGeom prst="rect">
            <a:avLst/>
          </a:prstGeom>
          <a:noFill/>
        </p:spPr>
        <p:txBody>
          <a:bodyPr wrap="square">
            <a:spAutoFit/>
          </a:bodyPr>
          <a:lstStyle/>
          <a:p>
            <a:r>
              <a:rPr lang="en-US" altLang="en-US" sz="3600" dirty="0">
                <a:latin typeface="Poppins Medium" charset="0"/>
                <a:ea typeface="Poppins Medium" charset="0"/>
                <a:cs typeface="Poppins Medium" charset="0"/>
              </a:rPr>
              <a:t>PMD</a:t>
            </a:r>
            <a:endParaRPr lang="LID4096" dirty="0"/>
          </a:p>
        </p:txBody>
      </p:sp>
      <p:sp>
        <p:nvSpPr>
          <p:cNvPr id="42" name="TextBox 41">
            <a:extLst>
              <a:ext uri="{FF2B5EF4-FFF2-40B4-BE49-F238E27FC236}">
                <a16:creationId xmlns:a16="http://schemas.microsoft.com/office/drawing/2014/main" id="{FE0E07CC-10BB-4667-5E2D-A454FC00E41E}"/>
              </a:ext>
            </a:extLst>
          </p:cNvPr>
          <p:cNvSpPr txBox="1"/>
          <p:nvPr/>
        </p:nvSpPr>
        <p:spPr>
          <a:xfrm>
            <a:off x="14282982" y="7506072"/>
            <a:ext cx="1224136" cy="646331"/>
          </a:xfrm>
          <a:prstGeom prst="rect">
            <a:avLst/>
          </a:prstGeom>
          <a:noFill/>
        </p:spPr>
        <p:txBody>
          <a:bodyPr wrap="square">
            <a:spAutoFit/>
          </a:bodyPr>
          <a:lstStyle/>
          <a:p>
            <a:r>
              <a:rPr lang="en-US" altLang="en-US" sz="3600" dirty="0">
                <a:latin typeface="Poppins Medium" charset="0"/>
                <a:ea typeface="Poppins Medium" charset="0"/>
                <a:cs typeface="Poppins Medium" charset="0"/>
              </a:rPr>
              <a:t>PTE</a:t>
            </a:r>
            <a:endParaRPr lang="LID4096" dirty="0"/>
          </a:p>
        </p:txBody>
      </p:sp>
      <p:sp>
        <p:nvSpPr>
          <p:cNvPr id="46" name="Arrow: Right 45">
            <a:extLst>
              <a:ext uri="{FF2B5EF4-FFF2-40B4-BE49-F238E27FC236}">
                <a16:creationId xmlns:a16="http://schemas.microsoft.com/office/drawing/2014/main" id="{A71D69C5-9131-F242-EA53-DB489E4D5045}"/>
              </a:ext>
            </a:extLst>
          </p:cNvPr>
          <p:cNvSpPr/>
          <p:nvPr/>
        </p:nvSpPr>
        <p:spPr>
          <a:xfrm rot="8108093">
            <a:off x="12958127" y="7520433"/>
            <a:ext cx="978408" cy="484632"/>
          </a:xfrm>
          <a:prstGeom prst="rightArrow">
            <a:avLst>
              <a:gd name="adj1" fmla="val 4401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cxnSp>
        <p:nvCxnSpPr>
          <p:cNvPr id="8" name="Straight Connector 7">
            <a:extLst>
              <a:ext uri="{FF2B5EF4-FFF2-40B4-BE49-F238E27FC236}">
                <a16:creationId xmlns:a16="http://schemas.microsoft.com/office/drawing/2014/main" id="{0F1F366E-F2FB-132B-40DB-38C134901711}"/>
              </a:ext>
            </a:extLst>
          </p:cNvPr>
          <p:cNvCxnSpPr>
            <a:cxnSpLocks/>
          </p:cNvCxnSpPr>
          <p:nvPr/>
        </p:nvCxnSpPr>
        <p:spPr>
          <a:xfrm flipV="1">
            <a:off x="7151440" y="8169935"/>
            <a:ext cx="1296144" cy="207252"/>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7">
            <a:extLst>
              <a:ext uri="{FF2B5EF4-FFF2-40B4-BE49-F238E27FC236}">
                <a16:creationId xmlns:a16="http://schemas.microsoft.com/office/drawing/2014/main" id="{E5045D09-7E1D-2369-EA20-1C3CEB43E7A6}"/>
              </a:ext>
            </a:extLst>
          </p:cNvPr>
          <p:cNvCxnSpPr>
            <a:cxnSpLocks/>
          </p:cNvCxnSpPr>
          <p:nvPr/>
        </p:nvCxnSpPr>
        <p:spPr>
          <a:xfrm>
            <a:off x="7266319" y="8723387"/>
            <a:ext cx="1181265" cy="1139636"/>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7">
            <a:extLst>
              <a:ext uri="{FF2B5EF4-FFF2-40B4-BE49-F238E27FC236}">
                <a16:creationId xmlns:a16="http://schemas.microsoft.com/office/drawing/2014/main" id="{811AFDA9-D975-F621-6A86-662057D3FDC1}"/>
              </a:ext>
            </a:extLst>
          </p:cNvPr>
          <p:cNvCxnSpPr>
            <a:cxnSpLocks/>
          </p:cNvCxnSpPr>
          <p:nvPr/>
        </p:nvCxnSpPr>
        <p:spPr>
          <a:xfrm>
            <a:off x="10143314" y="8169935"/>
            <a:ext cx="1181265" cy="12700"/>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7">
            <a:extLst>
              <a:ext uri="{FF2B5EF4-FFF2-40B4-BE49-F238E27FC236}">
                <a16:creationId xmlns:a16="http://schemas.microsoft.com/office/drawing/2014/main" id="{8D697731-BDA8-D6DE-4728-2884FC773707}"/>
              </a:ext>
            </a:extLst>
          </p:cNvPr>
          <p:cNvCxnSpPr>
            <a:cxnSpLocks/>
          </p:cNvCxnSpPr>
          <p:nvPr/>
        </p:nvCxnSpPr>
        <p:spPr>
          <a:xfrm>
            <a:off x="10110635" y="8684103"/>
            <a:ext cx="1181265" cy="1178920"/>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7">
            <a:extLst>
              <a:ext uri="{FF2B5EF4-FFF2-40B4-BE49-F238E27FC236}">
                <a16:creationId xmlns:a16="http://schemas.microsoft.com/office/drawing/2014/main" id="{A092B6A0-C56A-D6E8-47E5-CE2B71E2EAB8}"/>
              </a:ext>
            </a:extLst>
          </p:cNvPr>
          <p:cNvCxnSpPr>
            <a:cxnSpLocks/>
          </p:cNvCxnSpPr>
          <p:nvPr/>
        </p:nvCxnSpPr>
        <p:spPr>
          <a:xfrm>
            <a:off x="12952892" y="8176285"/>
            <a:ext cx="1181265" cy="12700"/>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7">
            <a:extLst>
              <a:ext uri="{FF2B5EF4-FFF2-40B4-BE49-F238E27FC236}">
                <a16:creationId xmlns:a16="http://schemas.microsoft.com/office/drawing/2014/main" id="{06BFD448-CB9D-1F3E-8E8F-8C99D893EA1F}"/>
              </a:ext>
            </a:extLst>
          </p:cNvPr>
          <p:cNvCxnSpPr>
            <a:cxnSpLocks/>
          </p:cNvCxnSpPr>
          <p:nvPr/>
        </p:nvCxnSpPr>
        <p:spPr>
          <a:xfrm>
            <a:off x="12686439" y="8628764"/>
            <a:ext cx="1521785" cy="1253572"/>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55" name="Straight Connector 7">
            <a:extLst>
              <a:ext uri="{FF2B5EF4-FFF2-40B4-BE49-F238E27FC236}">
                <a16:creationId xmlns:a16="http://schemas.microsoft.com/office/drawing/2014/main" id="{4E6AFE00-C01E-6AB6-782D-9C972FA00765}"/>
              </a:ext>
            </a:extLst>
          </p:cNvPr>
          <p:cNvCxnSpPr>
            <a:cxnSpLocks/>
          </p:cNvCxnSpPr>
          <p:nvPr/>
        </p:nvCxnSpPr>
        <p:spPr>
          <a:xfrm>
            <a:off x="11687944" y="9090248"/>
            <a:ext cx="3158586" cy="2478431"/>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A13D03D-1608-F28A-1B2F-AE9F70E480A6}"/>
              </a:ext>
            </a:extLst>
          </p:cNvPr>
          <p:cNvSpPr/>
          <p:nvPr/>
        </p:nvSpPr>
        <p:spPr>
          <a:xfrm>
            <a:off x="5495256" y="8134871"/>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1" name="Rectangle 30">
            <a:extLst>
              <a:ext uri="{FF2B5EF4-FFF2-40B4-BE49-F238E27FC236}">
                <a16:creationId xmlns:a16="http://schemas.microsoft.com/office/drawing/2014/main" id="{C7D3F12C-23D4-1BBC-D135-DC6BD68CDAAC}"/>
              </a:ext>
            </a:extLst>
          </p:cNvPr>
          <p:cNvSpPr/>
          <p:nvPr/>
        </p:nvSpPr>
        <p:spPr>
          <a:xfrm>
            <a:off x="8447584" y="8134871"/>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5" name="Rectangle 34">
            <a:extLst>
              <a:ext uri="{FF2B5EF4-FFF2-40B4-BE49-F238E27FC236}">
                <a16:creationId xmlns:a16="http://schemas.microsoft.com/office/drawing/2014/main" id="{BCFB52E4-DE82-0420-0AD6-4FD1C43E0275}"/>
              </a:ext>
            </a:extLst>
          </p:cNvPr>
          <p:cNvSpPr/>
          <p:nvPr/>
        </p:nvSpPr>
        <p:spPr>
          <a:xfrm>
            <a:off x="8447584" y="9863023"/>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7" name="Rectangle 36">
            <a:extLst>
              <a:ext uri="{FF2B5EF4-FFF2-40B4-BE49-F238E27FC236}">
                <a16:creationId xmlns:a16="http://schemas.microsoft.com/office/drawing/2014/main" id="{2E2265F2-A593-54ED-483A-82130AAA8520}"/>
              </a:ext>
            </a:extLst>
          </p:cNvPr>
          <p:cNvSpPr/>
          <p:nvPr/>
        </p:nvSpPr>
        <p:spPr>
          <a:xfrm>
            <a:off x="11291900" y="8152403"/>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0" name="Rectangle 39">
            <a:extLst>
              <a:ext uri="{FF2B5EF4-FFF2-40B4-BE49-F238E27FC236}">
                <a16:creationId xmlns:a16="http://schemas.microsoft.com/office/drawing/2014/main" id="{647AF8B3-ECB2-C2D8-208D-DB4DEB4B1E74}"/>
              </a:ext>
            </a:extLst>
          </p:cNvPr>
          <p:cNvSpPr/>
          <p:nvPr/>
        </p:nvSpPr>
        <p:spPr>
          <a:xfrm>
            <a:off x="11291900" y="9880555"/>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1" name="Rectangle 40">
            <a:extLst>
              <a:ext uri="{FF2B5EF4-FFF2-40B4-BE49-F238E27FC236}">
                <a16:creationId xmlns:a16="http://schemas.microsoft.com/office/drawing/2014/main" id="{E5C1D147-250D-9439-865E-F8C39426810E}"/>
              </a:ext>
            </a:extLst>
          </p:cNvPr>
          <p:cNvSpPr/>
          <p:nvPr/>
        </p:nvSpPr>
        <p:spPr>
          <a:xfrm>
            <a:off x="13994950" y="8134871"/>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3" name="Rectangle 42">
            <a:extLst>
              <a:ext uri="{FF2B5EF4-FFF2-40B4-BE49-F238E27FC236}">
                <a16:creationId xmlns:a16="http://schemas.microsoft.com/office/drawing/2014/main" id="{0B3BD0E6-4CC5-1690-3E38-252ED8032B99}"/>
              </a:ext>
            </a:extLst>
          </p:cNvPr>
          <p:cNvSpPr/>
          <p:nvPr/>
        </p:nvSpPr>
        <p:spPr>
          <a:xfrm>
            <a:off x="13994950" y="9863023"/>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4" name="Rectangle 43">
            <a:extLst>
              <a:ext uri="{FF2B5EF4-FFF2-40B4-BE49-F238E27FC236}">
                <a16:creationId xmlns:a16="http://schemas.microsoft.com/office/drawing/2014/main" id="{933FA0C5-C11C-D1FB-3381-182098EEA5F2}"/>
              </a:ext>
            </a:extLst>
          </p:cNvPr>
          <p:cNvSpPr/>
          <p:nvPr/>
        </p:nvSpPr>
        <p:spPr>
          <a:xfrm>
            <a:off x="13994950" y="11555432"/>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41936173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3E26F2A-6AC1-4D5A-B91C-3DD5F14DDA72}"/>
              </a:ext>
            </a:extLst>
          </p:cNvPr>
          <p:cNvSpPr txBox="1"/>
          <p:nvPr/>
        </p:nvSpPr>
        <p:spPr>
          <a:xfrm>
            <a:off x="1533152" y="1529408"/>
            <a:ext cx="19875872" cy="615553"/>
          </a:xfrm>
          <a:prstGeom prst="rect">
            <a:avLst/>
          </a:prstGeom>
          <a:noFill/>
        </p:spPr>
        <p:txBody>
          <a:bodyPr wrap="square" lIns="0" tIns="0" rIns="0" bIns="0" rtlCol="0">
            <a:noAutofit/>
          </a:bodyPr>
          <a:lstStyle/>
          <a:p>
            <a:r>
              <a:rPr lang="en-US" sz="6600" dirty="0" err="1">
                <a:latin typeface="Poppins SemiBold" charset="0"/>
                <a:ea typeface="Poppins SemiBold" charset="0"/>
                <a:cs typeface="Poppins SemiBold" charset="0"/>
              </a:rPr>
              <a:t>HotBox</a:t>
            </a:r>
            <a:r>
              <a:rPr lang="en-US" sz="6600" dirty="0">
                <a:latin typeface="Poppins SemiBold" charset="0"/>
                <a:ea typeface="Poppins SemiBold" charset="0"/>
                <a:cs typeface="Poppins SemiBold" charset="0"/>
              </a:rPr>
              <a:t>: Design and Implementation</a:t>
            </a:r>
          </a:p>
        </p:txBody>
      </p:sp>
      <p:sp>
        <p:nvSpPr>
          <p:cNvPr id="33" name="Rectangle 22">
            <a:extLst>
              <a:ext uri="{FF2B5EF4-FFF2-40B4-BE49-F238E27FC236}">
                <a16:creationId xmlns:a16="http://schemas.microsoft.com/office/drawing/2014/main" id="{434283D1-3CD1-5A62-B767-556ECC738CF9}"/>
              </a:ext>
            </a:extLst>
          </p:cNvPr>
          <p:cNvSpPr>
            <a:spLocks noChangeArrowheads="1"/>
          </p:cNvSpPr>
          <p:nvPr/>
        </p:nvSpPr>
        <p:spPr bwMode="auto">
          <a:xfrm>
            <a:off x="1539143" y="3041576"/>
            <a:ext cx="22678193" cy="39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lang="en-US" altLang="en-US" sz="4400" dirty="0">
                <a:latin typeface="Poppins Medium" charset="0"/>
                <a:ea typeface="Poppins Medium" charset="0"/>
                <a:cs typeface="Poppins Medium" charset="0"/>
              </a:rPr>
              <a:t>Lowering remote memory scanning overheads:</a:t>
            </a:r>
          </a:p>
          <a:p>
            <a:pPr defTabSz="914400">
              <a:lnSpc>
                <a:spcPct val="150000"/>
              </a:lnSpc>
            </a:pPr>
            <a:r>
              <a:rPr lang="en-US" altLang="en-US" sz="4400" dirty="0" err="1">
                <a:latin typeface="Poppins Medium" charset="0"/>
                <a:ea typeface="Poppins Medium" charset="0"/>
                <a:cs typeface="Poppins Medium" charset="0"/>
              </a:rPr>
              <a:t>HotBox</a:t>
            </a:r>
            <a:r>
              <a:rPr lang="en-US" altLang="en-US" sz="4400" dirty="0">
                <a:latin typeface="Poppins Medium" charset="0"/>
                <a:ea typeface="Poppins Medium" charset="0"/>
                <a:cs typeface="Poppins Medium" charset="0"/>
              </a:rPr>
              <a:t> scans the virtual address ranges of applications:</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Avoid costly reverse-mapping operations</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Utilize hierarchal page-table accessed-bit scanning technique</a:t>
            </a:r>
          </a:p>
        </p:txBody>
      </p:sp>
      <p:sp>
        <p:nvSpPr>
          <p:cNvPr id="26" name="TextBox 25">
            <a:extLst>
              <a:ext uri="{FF2B5EF4-FFF2-40B4-BE49-F238E27FC236}">
                <a16:creationId xmlns:a16="http://schemas.microsoft.com/office/drawing/2014/main" id="{00A85393-275B-757C-91A5-98D246F9E658}"/>
              </a:ext>
            </a:extLst>
          </p:cNvPr>
          <p:cNvSpPr txBox="1"/>
          <p:nvPr/>
        </p:nvSpPr>
        <p:spPr>
          <a:xfrm>
            <a:off x="5783288" y="7506072"/>
            <a:ext cx="1224136" cy="646331"/>
          </a:xfrm>
          <a:prstGeom prst="rect">
            <a:avLst/>
          </a:prstGeom>
          <a:noFill/>
        </p:spPr>
        <p:txBody>
          <a:bodyPr wrap="square">
            <a:spAutoFit/>
          </a:bodyPr>
          <a:lstStyle/>
          <a:p>
            <a:r>
              <a:rPr lang="en-US" altLang="en-US" sz="3600" dirty="0">
                <a:latin typeface="Poppins Medium" charset="0"/>
                <a:ea typeface="Poppins Medium" charset="0"/>
                <a:cs typeface="Poppins Medium" charset="0"/>
              </a:rPr>
              <a:t>PGD</a:t>
            </a:r>
            <a:endParaRPr lang="LID4096" dirty="0"/>
          </a:p>
        </p:txBody>
      </p:sp>
      <p:sp>
        <p:nvSpPr>
          <p:cNvPr id="32" name="TextBox 31">
            <a:extLst>
              <a:ext uri="{FF2B5EF4-FFF2-40B4-BE49-F238E27FC236}">
                <a16:creationId xmlns:a16="http://schemas.microsoft.com/office/drawing/2014/main" id="{435297E7-9DB4-313D-6C49-7D456C3B7671}"/>
              </a:ext>
            </a:extLst>
          </p:cNvPr>
          <p:cNvSpPr txBox="1"/>
          <p:nvPr/>
        </p:nvSpPr>
        <p:spPr>
          <a:xfrm>
            <a:off x="8735616" y="7506072"/>
            <a:ext cx="1224136" cy="646331"/>
          </a:xfrm>
          <a:prstGeom prst="rect">
            <a:avLst/>
          </a:prstGeom>
          <a:noFill/>
        </p:spPr>
        <p:txBody>
          <a:bodyPr wrap="square">
            <a:spAutoFit/>
          </a:bodyPr>
          <a:lstStyle/>
          <a:p>
            <a:r>
              <a:rPr lang="en-US" altLang="en-US" sz="3600" dirty="0">
                <a:latin typeface="Poppins Medium" charset="0"/>
                <a:ea typeface="Poppins Medium" charset="0"/>
                <a:cs typeface="Poppins Medium" charset="0"/>
              </a:rPr>
              <a:t>PUD</a:t>
            </a:r>
            <a:endParaRPr lang="LID4096" dirty="0"/>
          </a:p>
        </p:txBody>
      </p:sp>
      <p:sp>
        <p:nvSpPr>
          <p:cNvPr id="38" name="TextBox 37">
            <a:extLst>
              <a:ext uri="{FF2B5EF4-FFF2-40B4-BE49-F238E27FC236}">
                <a16:creationId xmlns:a16="http://schemas.microsoft.com/office/drawing/2014/main" id="{5F61384F-C5A5-2F58-1F78-854F181464D4}"/>
              </a:ext>
            </a:extLst>
          </p:cNvPr>
          <p:cNvSpPr txBox="1"/>
          <p:nvPr/>
        </p:nvSpPr>
        <p:spPr>
          <a:xfrm>
            <a:off x="11579932" y="7523604"/>
            <a:ext cx="1224136" cy="646331"/>
          </a:xfrm>
          <a:prstGeom prst="rect">
            <a:avLst/>
          </a:prstGeom>
          <a:noFill/>
        </p:spPr>
        <p:txBody>
          <a:bodyPr wrap="square">
            <a:spAutoFit/>
          </a:bodyPr>
          <a:lstStyle/>
          <a:p>
            <a:r>
              <a:rPr lang="en-US" altLang="en-US" sz="3600" dirty="0">
                <a:latin typeface="Poppins Medium" charset="0"/>
                <a:ea typeface="Poppins Medium" charset="0"/>
                <a:cs typeface="Poppins Medium" charset="0"/>
              </a:rPr>
              <a:t>PMD</a:t>
            </a:r>
            <a:endParaRPr lang="LID4096" dirty="0"/>
          </a:p>
        </p:txBody>
      </p:sp>
      <p:sp>
        <p:nvSpPr>
          <p:cNvPr id="42" name="TextBox 41">
            <a:extLst>
              <a:ext uri="{FF2B5EF4-FFF2-40B4-BE49-F238E27FC236}">
                <a16:creationId xmlns:a16="http://schemas.microsoft.com/office/drawing/2014/main" id="{FE0E07CC-10BB-4667-5E2D-A454FC00E41E}"/>
              </a:ext>
            </a:extLst>
          </p:cNvPr>
          <p:cNvSpPr txBox="1"/>
          <p:nvPr/>
        </p:nvSpPr>
        <p:spPr>
          <a:xfrm>
            <a:off x="14282982" y="7506072"/>
            <a:ext cx="1224136" cy="646331"/>
          </a:xfrm>
          <a:prstGeom prst="rect">
            <a:avLst/>
          </a:prstGeom>
          <a:noFill/>
        </p:spPr>
        <p:txBody>
          <a:bodyPr wrap="square">
            <a:spAutoFit/>
          </a:bodyPr>
          <a:lstStyle/>
          <a:p>
            <a:r>
              <a:rPr lang="en-US" altLang="en-US" sz="3600" dirty="0">
                <a:latin typeface="Poppins Medium" charset="0"/>
                <a:ea typeface="Poppins Medium" charset="0"/>
                <a:cs typeface="Poppins Medium" charset="0"/>
              </a:rPr>
              <a:t>PTE</a:t>
            </a:r>
            <a:endParaRPr lang="LID4096" dirty="0"/>
          </a:p>
        </p:txBody>
      </p:sp>
      <p:sp>
        <p:nvSpPr>
          <p:cNvPr id="46" name="Arrow: Right 45">
            <a:extLst>
              <a:ext uri="{FF2B5EF4-FFF2-40B4-BE49-F238E27FC236}">
                <a16:creationId xmlns:a16="http://schemas.microsoft.com/office/drawing/2014/main" id="{A71D69C5-9131-F242-EA53-DB489E4D5045}"/>
              </a:ext>
            </a:extLst>
          </p:cNvPr>
          <p:cNvSpPr/>
          <p:nvPr/>
        </p:nvSpPr>
        <p:spPr>
          <a:xfrm rot="8108093">
            <a:off x="13032362" y="7999388"/>
            <a:ext cx="978408" cy="484632"/>
          </a:xfrm>
          <a:prstGeom prst="rightArrow">
            <a:avLst>
              <a:gd name="adj1" fmla="val 4401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cxnSp>
        <p:nvCxnSpPr>
          <p:cNvPr id="8" name="Straight Connector 7">
            <a:extLst>
              <a:ext uri="{FF2B5EF4-FFF2-40B4-BE49-F238E27FC236}">
                <a16:creationId xmlns:a16="http://schemas.microsoft.com/office/drawing/2014/main" id="{0F1F366E-F2FB-132B-40DB-38C134901711}"/>
              </a:ext>
            </a:extLst>
          </p:cNvPr>
          <p:cNvCxnSpPr>
            <a:cxnSpLocks/>
          </p:cNvCxnSpPr>
          <p:nvPr/>
        </p:nvCxnSpPr>
        <p:spPr>
          <a:xfrm flipV="1">
            <a:off x="7151440" y="8169935"/>
            <a:ext cx="1296144" cy="207252"/>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7">
            <a:extLst>
              <a:ext uri="{FF2B5EF4-FFF2-40B4-BE49-F238E27FC236}">
                <a16:creationId xmlns:a16="http://schemas.microsoft.com/office/drawing/2014/main" id="{E5045D09-7E1D-2369-EA20-1C3CEB43E7A6}"/>
              </a:ext>
            </a:extLst>
          </p:cNvPr>
          <p:cNvCxnSpPr>
            <a:cxnSpLocks/>
          </p:cNvCxnSpPr>
          <p:nvPr/>
        </p:nvCxnSpPr>
        <p:spPr>
          <a:xfrm>
            <a:off x="7266319" y="8723387"/>
            <a:ext cx="1181265" cy="1139636"/>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7">
            <a:extLst>
              <a:ext uri="{FF2B5EF4-FFF2-40B4-BE49-F238E27FC236}">
                <a16:creationId xmlns:a16="http://schemas.microsoft.com/office/drawing/2014/main" id="{811AFDA9-D975-F621-6A86-662057D3FDC1}"/>
              </a:ext>
            </a:extLst>
          </p:cNvPr>
          <p:cNvCxnSpPr>
            <a:cxnSpLocks/>
          </p:cNvCxnSpPr>
          <p:nvPr/>
        </p:nvCxnSpPr>
        <p:spPr>
          <a:xfrm>
            <a:off x="10143314" y="8169935"/>
            <a:ext cx="1181265" cy="12700"/>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7">
            <a:extLst>
              <a:ext uri="{FF2B5EF4-FFF2-40B4-BE49-F238E27FC236}">
                <a16:creationId xmlns:a16="http://schemas.microsoft.com/office/drawing/2014/main" id="{8D697731-BDA8-D6DE-4728-2884FC773707}"/>
              </a:ext>
            </a:extLst>
          </p:cNvPr>
          <p:cNvCxnSpPr>
            <a:cxnSpLocks/>
          </p:cNvCxnSpPr>
          <p:nvPr/>
        </p:nvCxnSpPr>
        <p:spPr>
          <a:xfrm>
            <a:off x="10110635" y="8684103"/>
            <a:ext cx="1181265" cy="1178920"/>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7">
            <a:extLst>
              <a:ext uri="{FF2B5EF4-FFF2-40B4-BE49-F238E27FC236}">
                <a16:creationId xmlns:a16="http://schemas.microsoft.com/office/drawing/2014/main" id="{A092B6A0-C56A-D6E8-47E5-CE2B71E2EAB8}"/>
              </a:ext>
            </a:extLst>
          </p:cNvPr>
          <p:cNvCxnSpPr>
            <a:cxnSpLocks/>
          </p:cNvCxnSpPr>
          <p:nvPr/>
        </p:nvCxnSpPr>
        <p:spPr>
          <a:xfrm>
            <a:off x="12952892" y="8176285"/>
            <a:ext cx="1181265" cy="12700"/>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7">
            <a:extLst>
              <a:ext uri="{FF2B5EF4-FFF2-40B4-BE49-F238E27FC236}">
                <a16:creationId xmlns:a16="http://schemas.microsoft.com/office/drawing/2014/main" id="{06BFD448-CB9D-1F3E-8E8F-8C99D893EA1F}"/>
              </a:ext>
            </a:extLst>
          </p:cNvPr>
          <p:cNvCxnSpPr>
            <a:cxnSpLocks/>
          </p:cNvCxnSpPr>
          <p:nvPr/>
        </p:nvCxnSpPr>
        <p:spPr>
          <a:xfrm>
            <a:off x="12686439" y="8628764"/>
            <a:ext cx="1521785" cy="1253572"/>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55" name="Straight Connector 7">
            <a:extLst>
              <a:ext uri="{FF2B5EF4-FFF2-40B4-BE49-F238E27FC236}">
                <a16:creationId xmlns:a16="http://schemas.microsoft.com/office/drawing/2014/main" id="{4E6AFE00-C01E-6AB6-782D-9C972FA00765}"/>
              </a:ext>
            </a:extLst>
          </p:cNvPr>
          <p:cNvCxnSpPr>
            <a:cxnSpLocks/>
          </p:cNvCxnSpPr>
          <p:nvPr/>
        </p:nvCxnSpPr>
        <p:spPr>
          <a:xfrm>
            <a:off x="11687944" y="9090248"/>
            <a:ext cx="3158586" cy="2478431"/>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A13D03D-1608-F28A-1B2F-AE9F70E480A6}"/>
              </a:ext>
            </a:extLst>
          </p:cNvPr>
          <p:cNvSpPr/>
          <p:nvPr/>
        </p:nvSpPr>
        <p:spPr>
          <a:xfrm>
            <a:off x="5495256" y="8134871"/>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1" name="Rectangle 30">
            <a:extLst>
              <a:ext uri="{FF2B5EF4-FFF2-40B4-BE49-F238E27FC236}">
                <a16:creationId xmlns:a16="http://schemas.microsoft.com/office/drawing/2014/main" id="{C7D3F12C-23D4-1BBC-D135-DC6BD68CDAAC}"/>
              </a:ext>
            </a:extLst>
          </p:cNvPr>
          <p:cNvSpPr/>
          <p:nvPr/>
        </p:nvSpPr>
        <p:spPr>
          <a:xfrm>
            <a:off x="8447584" y="8134871"/>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5" name="Rectangle 34">
            <a:extLst>
              <a:ext uri="{FF2B5EF4-FFF2-40B4-BE49-F238E27FC236}">
                <a16:creationId xmlns:a16="http://schemas.microsoft.com/office/drawing/2014/main" id="{BCFB52E4-DE82-0420-0AD6-4FD1C43E0275}"/>
              </a:ext>
            </a:extLst>
          </p:cNvPr>
          <p:cNvSpPr/>
          <p:nvPr/>
        </p:nvSpPr>
        <p:spPr>
          <a:xfrm>
            <a:off x="8447584" y="9863023"/>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7" name="Rectangle 36">
            <a:extLst>
              <a:ext uri="{FF2B5EF4-FFF2-40B4-BE49-F238E27FC236}">
                <a16:creationId xmlns:a16="http://schemas.microsoft.com/office/drawing/2014/main" id="{2E2265F2-A593-54ED-483A-82130AAA8520}"/>
              </a:ext>
            </a:extLst>
          </p:cNvPr>
          <p:cNvSpPr/>
          <p:nvPr/>
        </p:nvSpPr>
        <p:spPr>
          <a:xfrm>
            <a:off x="11291900" y="8152403"/>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0" name="Rectangle 39">
            <a:extLst>
              <a:ext uri="{FF2B5EF4-FFF2-40B4-BE49-F238E27FC236}">
                <a16:creationId xmlns:a16="http://schemas.microsoft.com/office/drawing/2014/main" id="{647AF8B3-ECB2-C2D8-208D-DB4DEB4B1E74}"/>
              </a:ext>
            </a:extLst>
          </p:cNvPr>
          <p:cNvSpPr/>
          <p:nvPr/>
        </p:nvSpPr>
        <p:spPr>
          <a:xfrm>
            <a:off x="11291900" y="9880555"/>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1" name="Rectangle 40">
            <a:extLst>
              <a:ext uri="{FF2B5EF4-FFF2-40B4-BE49-F238E27FC236}">
                <a16:creationId xmlns:a16="http://schemas.microsoft.com/office/drawing/2014/main" id="{E5C1D147-250D-9439-865E-F8C39426810E}"/>
              </a:ext>
            </a:extLst>
          </p:cNvPr>
          <p:cNvSpPr/>
          <p:nvPr/>
        </p:nvSpPr>
        <p:spPr>
          <a:xfrm>
            <a:off x="13994950" y="8134871"/>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3" name="Rectangle 42">
            <a:extLst>
              <a:ext uri="{FF2B5EF4-FFF2-40B4-BE49-F238E27FC236}">
                <a16:creationId xmlns:a16="http://schemas.microsoft.com/office/drawing/2014/main" id="{0B3BD0E6-4CC5-1690-3E38-252ED8032B99}"/>
              </a:ext>
            </a:extLst>
          </p:cNvPr>
          <p:cNvSpPr/>
          <p:nvPr/>
        </p:nvSpPr>
        <p:spPr>
          <a:xfrm>
            <a:off x="13994950" y="9863023"/>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4" name="Rectangle 43">
            <a:extLst>
              <a:ext uri="{FF2B5EF4-FFF2-40B4-BE49-F238E27FC236}">
                <a16:creationId xmlns:a16="http://schemas.microsoft.com/office/drawing/2014/main" id="{933FA0C5-C11C-D1FB-3381-182098EEA5F2}"/>
              </a:ext>
            </a:extLst>
          </p:cNvPr>
          <p:cNvSpPr/>
          <p:nvPr/>
        </p:nvSpPr>
        <p:spPr>
          <a:xfrm>
            <a:off x="13994950" y="11555432"/>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12035843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3E26F2A-6AC1-4D5A-B91C-3DD5F14DDA72}"/>
              </a:ext>
            </a:extLst>
          </p:cNvPr>
          <p:cNvSpPr txBox="1"/>
          <p:nvPr/>
        </p:nvSpPr>
        <p:spPr>
          <a:xfrm>
            <a:off x="1533152" y="1529408"/>
            <a:ext cx="19875872" cy="615553"/>
          </a:xfrm>
          <a:prstGeom prst="rect">
            <a:avLst/>
          </a:prstGeom>
          <a:noFill/>
        </p:spPr>
        <p:txBody>
          <a:bodyPr wrap="square" lIns="0" tIns="0" rIns="0" bIns="0" rtlCol="0">
            <a:noAutofit/>
          </a:bodyPr>
          <a:lstStyle/>
          <a:p>
            <a:r>
              <a:rPr lang="en-US" sz="6600" dirty="0" err="1">
                <a:latin typeface="Poppins SemiBold" charset="0"/>
                <a:ea typeface="Poppins SemiBold" charset="0"/>
                <a:cs typeface="Poppins SemiBold" charset="0"/>
              </a:rPr>
              <a:t>HotBox</a:t>
            </a:r>
            <a:r>
              <a:rPr lang="en-US" sz="6600" dirty="0">
                <a:latin typeface="Poppins SemiBold" charset="0"/>
                <a:ea typeface="Poppins SemiBold" charset="0"/>
                <a:cs typeface="Poppins SemiBold" charset="0"/>
              </a:rPr>
              <a:t>: Design and Implementation</a:t>
            </a:r>
          </a:p>
        </p:txBody>
      </p:sp>
      <p:sp>
        <p:nvSpPr>
          <p:cNvPr id="33" name="Rectangle 22">
            <a:extLst>
              <a:ext uri="{FF2B5EF4-FFF2-40B4-BE49-F238E27FC236}">
                <a16:creationId xmlns:a16="http://schemas.microsoft.com/office/drawing/2014/main" id="{434283D1-3CD1-5A62-B767-556ECC738CF9}"/>
              </a:ext>
            </a:extLst>
          </p:cNvPr>
          <p:cNvSpPr>
            <a:spLocks noChangeArrowheads="1"/>
          </p:cNvSpPr>
          <p:nvPr/>
        </p:nvSpPr>
        <p:spPr bwMode="auto">
          <a:xfrm>
            <a:off x="1539143" y="3041576"/>
            <a:ext cx="22678193" cy="39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lang="en-US" altLang="en-US" sz="4400" dirty="0">
                <a:latin typeface="Poppins Medium" charset="0"/>
                <a:ea typeface="Poppins Medium" charset="0"/>
                <a:cs typeface="Poppins Medium" charset="0"/>
              </a:rPr>
              <a:t>Lowering remote memory scanning overheads:</a:t>
            </a:r>
          </a:p>
          <a:p>
            <a:pPr defTabSz="914400">
              <a:lnSpc>
                <a:spcPct val="150000"/>
              </a:lnSpc>
            </a:pPr>
            <a:r>
              <a:rPr lang="en-US" altLang="en-US" sz="4400" dirty="0" err="1">
                <a:latin typeface="Poppins Medium" charset="0"/>
                <a:ea typeface="Poppins Medium" charset="0"/>
                <a:cs typeface="Poppins Medium" charset="0"/>
              </a:rPr>
              <a:t>HotBox</a:t>
            </a:r>
            <a:r>
              <a:rPr lang="en-US" altLang="en-US" sz="4400" dirty="0">
                <a:latin typeface="Poppins Medium" charset="0"/>
                <a:ea typeface="Poppins Medium" charset="0"/>
                <a:cs typeface="Poppins Medium" charset="0"/>
              </a:rPr>
              <a:t> scans the virtual address ranges of applications:</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Avoid costly reverse-mapping operations</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Utilize hierarchal page-table accessed-bit scanning technique</a:t>
            </a:r>
          </a:p>
        </p:txBody>
      </p:sp>
      <p:sp>
        <p:nvSpPr>
          <p:cNvPr id="26" name="TextBox 25">
            <a:extLst>
              <a:ext uri="{FF2B5EF4-FFF2-40B4-BE49-F238E27FC236}">
                <a16:creationId xmlns:a16="http://schemas.microsoft.com/office/drawing/2014/main" id="{00A85393-275B-757C-91A5-98D246F9E658}"/>
              </a:ext>
            </a:extLst>
          </p:cNvPr>
          <p:cNvSpPr txBox="1"/>
          <p:nvPr/>
        </p:nvSpPr>
        <p:spPr>
          <a:xfrm>
            <a:off x="5783288" y="7506072"/>
            <a:ext cx="1224136" cy="646331"/>
          </a:xfrm>
          <a:prstGeom prst="rect">
            <a:avLst/>
          </a:prstGeom>
          <a:noFill/>
        </p:spPr>
        <p:txBody>
          <a:bodyPr wrap="square">
            <a:spAutoFit/>
          </a:bodyPr>
          <a:lstStyle/>
          <a:p>
            <a:r>
              <a:rPr lang="en-US" altLang="en-US" sz="3600" dirty="0">
                <a:latin typeface="Poppins Medium" charset="0"/>
                <a:ea typeface="Poppins Medium" charset="0"/>
                <a:cs typeface="Poppins Medium" charset="0"/>
              </a:rPr>
              <a:t>PGD</a:t>
            </a:r>
            <a:endParaRPr lang="LID4096" dirty="0"/>
          </a:p>
        </p:txBody>
      </p:sp>
      <p:sp>
        <p:nvSpPr>
          <p:cNvPr id="32" name="TextBox 31">
            <a:extLst>
              <a:ext uri="{FF2B5EF4-FFF2-40B4-BE49-F238E27FC236}">
                <a16:creationId xmlns:a16="http://schemas.microsoft.com/office/drawing/2014/main" id="{435297E7-9DB4-313D-6C49-7D456C3B7671}"/>
              </a:ext>
            </a:extLst>
          </p:cNvPr>
          <p:cNvSpPr txBox="1"/>
          <p:nvPr/>
        </p:nvSpPr>
        <p:spPr>
          <a:xfrm>
            <a:off x="8735616" y="7506072"/>
            <a:ext cx="1224136" cy="646331"/>
          </a:xfrm>
          <a:prstGeom prst="rect">
            <a:avLst/>
          </a:prstGeom>
          <a:noFill/>
        </p:spPr>
        <p:txBody>
          <a:bodyPr wrap="square">
            <a:spAutoFit/>
          </a:bodyPr>
          <a:lstStyle/>
          <a:p>
            <a:r>
              <a:rPr lang="en-US" altLang="en-US" sz="3600" dirty="0">
                <a:latin typeface="Poppins Medium" charset="0"/>
                <a:ea typeface="Poppins Medium" charset="0"/>
                <a:cs typeface="Poppins Medium" charset="0"/>
              </a:rPr>
              <a:t>PUD</a:t>
            </a:r>
            <a:endParaRPr lang="LID4096" dirty="0"/>
          </a:p>
        </p:txBody>
      </p:sp>
      <p:sp>
        <p:nvSpPr>
          <p:cNvPr id="38" name="TextBox 37">
            <a:extLst>
              <a:ext uri="{FF2B5EF4-FFF2-40B4-BE49-F238E27FC236}">
                <a16:creationId xmlns:a16="http://schemas.microsoft.com/office/drawing/2014/main" id="{5F61384F-C5A5-2F58-1F78-854F181464D4}"/>
              </a:ext>
            </a:extLst>
          </p:cNvPr>
          <p:cNvSpPr txBox="1"/>
          <p:nvPr/>
        </p:nvSpPr>
        <p:spPr>
          <a:xfrm>
            <a:off x="11579932" y="7523604"/>
            <a:ext cx="1224136" cy="646331"/>
          </a:xfrm>
          <a:prstGeom prst="rect">
            <a:avLst/>
          </a:prstGeom>
          <a:noFill/>
        </p:spPr>
        <p:txBody>
          <a:bodyPr wrap="square">
            <a:spAutoFit/>
          </a:bodyPr>
          <a:lstStyle/>
          <a:p>
            <a:r>
              <a:rPr lang="en-US" altLang="en-US" sz="3600" dirty="0">
                <a:latin typeface="Poppins Medium" charset="0"/>
                <a:ea typeface="Poppins Medium" charset="0"/>
                <a:cs typeface="Poppins Medium" charset="0"/>
              </a:rPr>
              <a:t>PMD</a:t>
            </a:r>
            <a:endParaRPr lang="LID4096" dirty="0"/>
          </a:p>
        </p:txBody>
      </p:sp>
      <p:sp>
        <p:nvSpPr>
          <p:cNvPr id="42" name="TextBox 41">
            <a:extLst>
              <a:ext uri="{FF2B5EF4-FFF2-40B4-BE49-F238E27FC236}">
                <a16:creationId xmlns:a16="http://schemas.microsoft.com/office/drawing/2014/main" id="{FE0E07CC-10BB-4667-5E2D-A454FC00E41E}"/>
              </a:ext>
            </a:extLst>
          </p:cNvPr>
          <p:cNvSpPr txBox="1"/>
          <p:nvPr/>
        </p:nvSpPr>
        <p:spPr>
          <a:xfrm>
            <a:off x="14282982" y="7506072"/>
            <a:ext cx="1224136" cy="646331"/>
          </a:xfrm>
          <a:prstGeom prst="rect">
            <a:avLst/>
          </a:prstGeom>
          <a:noFill/>
        </p:spPr>
        <p:txBody>
          <a:bodyPr wrap="square">
            <a:spAutoFit/>
          </a:bodyPr>
          <a:lstStyle/>
          <a:p>
            <a:r>
              <a:rPr lang="en-US" altLang="en-US" sz="3600" dirty="0">
                <a:latin typeface="Poppins Medium" charset="0"/>
                <a:ea typeface="Poppins Medium" charset="0"/>
                <a:cs typeface="Poppins Medium" charset="0"/>
              </a:rPr>
              <a:t>PTE</a:t>
            </a:r>
            <a:endParaRPr lang="LID4096" dirty="0"/>
          </a:p>
        </p:txBody>
      </p:sp>
      <p:sp>
        <p:nvSpPr>
          <p:cNvPr id="46" name="Arrow: Right 45">
            <a:extLst>
              <a:ext uri="{FF2B5EF4-FFF2-40B4-BE49-F238E27FC236}">
                <a16:creationId xmlns:a16="http://schemas.microsoft.com/office/drawing/2014/main" id="{A71D69C5-9131-F242-EA53-DB489E4D5045}"/>
              </a:ext>
            </a:extLst>
          </p:cNvPr>
          <p:cNvSpPr/>
          <p:nvPr/>
        </p:nvSpPr>
        <p:spPr>
          <a:xfrm rot="8108093">
            <a:off x="13021717" y="8464039"/>
            <a:ext cx="978408" cy="484632"/>
          </a:xfrm>
          <a:prstGeom prst="rightArrow">
            <a:avLst>
              <a:gd name="adj1" fmla="val 4401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cxnSp>
        <p:nvCxnSpPr>
          <p:cNvPr id="8" name="Straight Connector 7">
            <a:extLst>
              <a:ext uri="{FF2B5EF4-FFF2-40B4-BE49-F238E27FC236}">
                <a16:creationId xmlns:a16="http://schemas.microsoft.com/office/drawing/2014/main" id="{0F1F366E-F2FB-132B-40DB-38C134901711}"/>
              </a:ext>
            </a:extLst>
          </p:cNvPr>
          <p:cNvCxnSpPr>
            <a:cxnSpLocks/>
          </p:cNvCxnSpPr>
          <p:nvPr/>
        </p:nvCxnSpPr>
        <p:spPr>
          <a:xfrm flipV="1">
            <a:off x="7151440" y="8169935"/>
            <a:ext cx="1296144" cy="207252"/>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7">
            <a:extLst>
              <a:ext uri="{FF2B5EF4-FFF2-40B4-BE49-F238E27FC236}">
                <a16:creationId xmlns:a16="http://schemas.microsoft.com/office/drawing/2014/main" id="{E5045D09-7E1D-2369-EA20-1C3CEB43E7A6}"/>
              </a:ext>
            </a:extLst>
          </p:cNvPr>
          <p:cNvCxnSpPr>
            <a:cxnSpLocks/>
          </p:cNvCxnSpPr>
          <p:nvPr/>
        </p:nvCxnSpPr>
        <p:spPr>
          <a:xfrm>
            <a:off x="7266319" y="8723387"/>
            <a:ext cx="1181265" cy="1139636"/>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7">
            <a:extLst>
              <a:ext uri="{FF2B5EF4-FFF2-40B4-BE49-F238E27FC236}">
                <a16:creationId xmlns:a16="http://schemas.microsoft.com/office/drawing/2014/main" id="{811AFDA9-D975-F621-6A86-662057D3FDC1}"/>
              </a:ext>
            </a:extLst>
          </p:cNvPr>
          <p:cNvCxnSpPr>
            <a:cxnSpLocks/>
          </p:cNvCxnSpPr>
          <p:nvPr/>
        </p:nvCxnSpPr>
        <p:spPr>
          <a:xfrm>
            <a:off x="10143314" y="8169935"/>
            <a:ext cx="1181265" cy="12700"/>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7">
            <a:extLst>
              <a:ext uri="{FF2B5EF4-FFF2-40B4-BE49-F238E27FC236}">
                <a16:creationId xmlns:a16="http://schemas.microsoft.com/office/drawing/2014/main" id="{8D697731-BDA8-D6DE-4728-2884FC773707}"/>
              </a:ext>
            </a:extLst>
          </p:cNvPr>
          <p:cNvCxnSpPr>
            <a:cxnSpLocks/>
          </p:cNvCxnSpPr>
          <p:nvPr/>
        </p:nvCxnSpPr>
        <p:spPr>
          <a:xfrm>
            <a:off x="10110635" y="8684103"/>
            <a:ext cx="1181265" cy="1178920"/>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7">
            <a:extLst>
              <a:ext uri="{FF2B5EF4-FFF2-40B4-BE49-F238E27FC236}">
                <a16:creationId xmlns:a16="http://schemas.microsoft.com/office/drawing/2014/main" id="{A092B6A0-C56A-D6E8-47E5-CE2B71E2EAB8}"/>
              </a:ext>
            </a:extLst>
          </p:cNvPr>
          <p:cNvCxnSpPr>
            <a:cxnSpLocks/>
          </p:cNvCxnSpPr>
          <p:nvPr/>
        </p:nvCxnSpPr>
        <p:spPr>
          <a:xfrm>
            <a:off x="12952892" y="8176285"/>
            <a:ext cx="1181265" cy="12700"/>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7">
            <a:extLst>
              <a:ext uri="{FF2B5EF4-FFF2-40B4-BE49-F238E27FC236}">
                <a16:creationId xmlns:a16="http://schemas.microsoft.com/office/drawing/2014/main" id="{06BFD448-CB9D-1F3E-8E8F-8C99D893EA1F}"/>
              </a:ext>
            </a:extLst>
          </p:cNvPr>
          <p:cNvCxnSpPr>
            <a:cxnSpLocks/>
          </p:cNvCxnSpPr>
          <p:nvPr/>
        </p:nvCxnSpPr>
        <p:spPr>
          <a:xfrm>
            <a:off x="12686439" y="8628764"/>
            <a:ext cx="1521785" cy="1253572"/>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55" name="Straight Connector 7">
            <a:extLst>
              <a:ext uri="{FF2B5EF4-FFF2-40B4-BE49-F238E27FC236}">
                <a16:creationId xmlns:a16="http://schemas.microsoft.com/office/drawing/2014/main" id="{4E6AFE00-C01E-6AB6-782D-9C972FA00765}"/>
              </a:ext>
            </a:extLst>
          </p:cNvPr>
          <p:cNvCxnSpPr>
            <a:cxnSpLocks/>
          </p:cNvCxnSpPr>
          <p:nvPr/>
        </p:nvCxnSpPr>
        <p:spPr>
          <a:xfrm>
            <a:off x="11687944" y="9090248"/>
            <a:ext cx="3158586" cy="2478431"/>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A13D03D-1608-F28A-1B2F-AE9F70E480A6}"/>
              </a:ext>
            </a:extLst>
          </p:cNvPr>
          <p:cNvSpPr/>
          <p:nvPr/>
        </p:nvSpPr>
        <p:spPr>
          <a:xfrm>
            <a:off x="5495256" y="8134871"/>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1" name="Rectangle 30">
            <a:extLst>
              <a:ext uri="{FF2B5EF4-FFF2-40B4-BE49-F238E27FC236}">
                <a16:creationId xmlns:a16="http://schemas.microsoft.com/office/drawing/2014/main" id="{C7D3F12C-23D4-1BBC-D135-DC6BD68CDAAC}"/>
              </a:ext>
            </a:extLst>
          </p:cNvPr>
          <p:cNvSpPr/>
          <p:nvPr/>
        </p:nvSpPr>
        <p:spPr>
          <a:xfrm>
            <a:off x="8447584" y="8134871"/>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5" name="Rectangle 34">
            <a:extLst>
              <a:ext uri="{FF2B5EF4-FFF2-40B4-BE49-F238E27FC236}">
                <a16:creationId xmlns:a16="http://schemas.microsoft.com/office/drawing/2014/main" id="{BCFB52E4-DE82-0420-0AD6-4FD1C43E0275}"/>
              </a:ext>
            </a:extLst>
          </p:cNvPr>
          <p:cNvSpPr/>
          <p:nvPr/>
        </p:nvSpPr>
        <p:spPr>
          <a:xfrm>
            <a:off x="8447584" y="9863023"/>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7" name="Rectangle 36">
            <a:extLst>
              <a:ext uri="{FF2B5EF4-FFF2-40B4-BE49-F238E27FC236}">
                <a16:creationId xmlns:a16="http://schemas.microsoft.com/office/drawing/2014/main" id="{2E2265F2-A593-54ED-483A-82130AAA8520}"/>
              </a:ext>
            </a:extLst>
          </p:cNvPr>
          <p:cNvSpPr/>
          <p:nvPr/>
        </p:nvSpPr>
        <p:spPr>
          <a:xfrm>
            <a:off x="11291900" y="8152403"/>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0" name="Rectangle 39">
            <a:extLst>
              <a:ext uri="{FF2B5EF4-FFF2-40B4-BE49-F238E27FC236}">
                <a16:creationId xmlns:a16="http://schemas.microsoft.com/office/drawing/2014/main" id="{647AF8B3-ECB2-C2D8-208D-DB4DEB4B1E74}"/>
              </a:ext>
            </a:extLst>
          </p:cNvPr>
          <p:cNvSpPr/>
          <p:nvPr/>
        </p:nvSpPr>
        <p:spPr>
          <a:xfrm>
            <a:off x="11291900" y="9880555"/>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1" name="Rectangle 40">
            <a:extLst>
              <a:ext uri="{FF2B5EF4-FFF2-40B4-BE49-F238E27FC236}">
                <a16:creationId xmlns:a16="http://schemas.microsoft.com/office/drawing/2014/main" id="{E5C1D147-250D-9439-865E-F8C39426810E}"/>
              </a:ext>
            </a:extLst>
          </p:cNvPr>
          <p:cNvSpPr/>
          <p:nvPr/>
        </p:nvSpPr>
        <p:spPr>
          <a:xfrm>
            <a:off x="13994950" y="8134871"/>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3" name="Rectangle 42">
            <a:extLst>
              <a:ext uri="{FF2B5EF4-FFF2-40B4-BE49-F238E27FC236}">
                <a16:creationId xmlns:a16="http://schemas.microsoft.com/office/drawing/2014/main" id="{0B3BD0E6-4CC5-1690-3E38-252ED8032B99}"/>
              </a:ext>
            </a:extLst>
          </p:cNvPr>
          <p:cNvSpPr/>
          <p:nvPr/>
        </p:nvSpPr>
        <p:spPr>
          <a:xfrm>
            <a:off x="13994950" y="9863023"/>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4" name="Rectangle 43">
            <a:extLst>
              <a:ext uri="{FF2B5EF4-FFF2-40B4-BE49-F238E27FC236}">
                <a16:creationId xmlns:a16="http://schemas.microsoft.com/office/drawing/2014/main" id="{933FA0C5-C11C-D1FB-3381-182098EEA5F2}"/>
              </a:ext>
            </a:extLst>
          </p:cNvPr>
          <p:cNvSpPr/>
          <p:nvPr/>
        </p:nvSpPr>
        <p:spPr>
          <a:xfrm>
            <a:off x="13994950" y="11555432"/>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5773665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3E26F2A-6AC1-4D5A-B91C-3DD5F14DDA72}"/>
              </a:ext>
            </a:extLst>
          </p:cNvPr>
          <p:cNvSpPr txBox="1"/>
          <p:nvPr/>
        </p:nvSpPr>
        <p:spPr>
          <a:xfrm>
            <a:off x="1533152" y="1529408"/>
            <a:ext cx="19875872" cy="615553"/>
          </a:xfrm>
          <a:prstGeom prst="rect">
            <a:avLst/>
          </a:prstGeom>
          <a:noFill/>
        </p:spPr>
        <p:txBody>
          <a:bodyPr wrap="square" lIns="0" tIns="0" rIns="0" bIns="0" rtlCol="0">
            <a:noAutofit/>
          </a:bodyPr>
          <a:lstStyle/>
          <a:p>
            <a:r>
              <a:rPr lang="en-US" sz="6600" dirty="0" err="1">
                <a:latin typeface="Poppins SemiBold" charset="0"/>
                <a:ea typeface="Poppins SemiBold" charset="0"/>
                <a:cs typeface="Poppins SemiBold" charset="0"/>
              </a:rPr>
              <a:t>HotBox</a:t>
            </a:r>
            <a:r>
              <a:rPr lang="en-US" sz="6600" dirty="0">
                <a:latin typeface="Poppins SemiBold" charset="0"/>
                <a:ea typeface="Poppins SemiBold" charset="0"/>
                <a:cs typeface="Poppins SemiBold" charset="0"/>
              </a:rPr>
              <a:t>: Design and Implementation</a:t>
            </a:r>
          </a:p>
        </p:txBody>
      </p:sp>
      <p:sp>
        <p:nvSpPr>
          <p:cNvPr id="33" name="Rectangle 22">
            <a:extLst>
              <a:ext uri="{FF2B5EF4-FFF2-40B4-BE49-F238E27FC236}">
                <a16:creationId xmlns:a16="http://schemas.microsoft.com/office/drawing/2014/main" id="{434283D1-3CD1-5A62-B767-556ECC738CF9}"/>
              </a:ext>
            </a:extLst>
          </p:cNvPr>
          <p:cNvSpPr>
            <a:spLocks noChangeArrowheads="1"/>
          </p:cNvSpPr>
          <p:nvPr/>
        </p:nvSpPr>
        <p:spPr bwMode="auto">
          <a:xfrm>
            <a:off x="1539143" y="3041576"/>
            <a:ext cx="22678193" cy="39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lang="en-US" altLang="en-US" sz="4400" dirty="0">
                <a:latin typeface="Poppins Medium" charset="0"/>
                <a:ea typeface="Poppins Medium" charset="0"/>
                <a:cs typeface="Poppins Medium" charset="0"/>
              </a:rPr>
              <a:t>Lowering remote memory scanning overheads:</a:t>
            </a:r>
          </a:p>
          <a:p>
            <a:pPr defTabSz="914400">
              <a:lnSpc>
                <a:spcPct val="150000"/>
              </a:lnSpc>
            </a:pPr>
            <a:r>
              <a:rPr lang="en-US" altLang="en-US" sz="4400" dirty="0" err="1">
                <a:latin typeface="Poppins Medium" charset="0"/>
                <a:ea typeface="Poppins Medium" charset="0"/>
                <a:cs typeface="Poppins Medium" charset="0"/>
              </a:rPr>
              <a:t>HotBox</a:t>
            </a:r>
            <a:r>
              <a:rPr lang="en-US" altLang="en-US" sz="4400" dirty="0">
                <a:latin typeface="Poppins Medium" charset="0"/>
                <a:ea typeface="Poppins Medium" charset="0"/>
                <a:cs typeface="Poppins Medium" charset="0"/>
              </a:rPr>
              <a:t> scans the virtual address ranges of applications:</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Avoid costly reverse-mapping operations</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Utilize hierarchal page-table accessed-bit scanning technique</a:t>
            </a:r>
          </a:p>
        </p:txBody>
      </p:sp>
      <p:sp>
        <p:nvSpPr>
          <p:cNvPr id="26" name="TextBox 25">
            <a:extLst>
              <a:ext uri="{FF2B5EF4-FFF2-40B4-BE49-F238E27FC236}">
                <a16:creationId xmlns:a16="http://schemas.microsoft.com/office/drawing/2014/main" id="{00A85393-275B-757C-91A5-98D246F9E658}"/>
              </a:ext>
            </a:extLst>
          </p:cNvPr>
          <p:cNvSpPr txBox="1"/>
          <p:nvPr/>
        </p:nvSpPr>
        <p:spPr>
          <a:xfrm>
            <a:off x="5783288" y="7506072"/>
            <a:ext cx="1224136" cy="646331"/>
          </a:xfrm>
          <a:prstGeom prst="rect">
            <a:avLst/>
          </a:prstGeom>
          <a:noFill/>
        </p:spPr>
        <p:txBody>
          <a:bodyPr wrap="square">
            <a:spAutoFit/>
          </a:bodyPr>
          <a:lstStyle/>
          <a:p>
            <a:r>
              <a:rPr lang="en-US" altLang="en-US" sz="3600" dirty="0">
                <a:latin typeface="Poppins Medium" charset="0"/>
                <a:ea typeface="Poppins Medium" charset="0"/>
                <a:cs typeface="Poppins Medium" charset="0"/>
              </a:rPr>
              <a:t>PGD</a:t>
            </a:r>
            <a:endParaRPr lang="LID4096" dirty="0"/>
          </a:p>
        </p:txBody>
      </p:sp>
      <p:sp>
        <p:nvSpPr>
          <p:cNvPr id="32" name="TextBox 31">
            <a:extLst>
              <a:ext uri="{FF2B5EF4-FFF2-40B4-BE49-F238E27FC236}">
                <a16:creationId xmlns:a16="http://schemas.microsoft.com/office/drawing/2014/main" id="{435297E7-9DB4-313D-6C49-7D456C3B7671}"/>
              </a:ext>
            </a:extLst>
          </p:cNvPr>
          <p:cNvSpPr txBox="1"/>
          <p:nvPr/>
        </p:nvSpPr>
        <p:spPr>
          <a:xfrm>
            <a:off x="8735616" y="7506072"/>
            <a:ext cx="1224136" cy="646331"/>
          </a:xfrm>
          <a:prstGeom prst="rect">
            <a:avLst/>
          </a:prstGeom>
          <a:noFill/>
        </p:spPr>
        <p:txBody>
          <a:bodyPr wrap="square">
            <a:spAutoFit/>
          </a:bodyPr>
          <a:lstStyle/>
          <a:p>
            <a:r>
              <a:rPr lang="en-US" altLang="en-US" sz="3600" dirty="0">
                <a:latin typeface="Poppins Medium" charset="0"/>
                <a:ea typeface="Poppins Medium" charset="0"/>
                <a:cs typeface="Poppins Medium" charset="0"/>
              </a:rPr>
              <a:t>PUD</a:t>
            </a:r>
            <a:endParaRPr lang="LID4096" dirty="0"/>
          </a:p>
        </p:txBody>
      </p:sp>
      <p:sp>
        <p:nvSpPr>
          <p:cNvPr id="38" name="TextBox 37">
            <a:extLst>
              <a:ext uri="{FF2B5EF4-FFF2-40B4-BE49-F238E27FC236}">
                <a16:creationId xmlns:a16="http://schemas.microsoft.com/office/drawing/2014/main" id="{5F61384F-C5A5-2F58-1F78-854F181464D4}"/>
              </a:ext>
            </a:extLst>
          </p:cNvPr>
          <p:cNvSpPr txBox="1"/>
          <p:nvPr/>
        </p:nvSpPr>
        <p:spPr>
          <a:xfrm>
            <a:off x="11579932" y="7523604"/>
            <a:ext cx="1224136" cy="646331"/>
          </a:xfrm>
          <a:prstGeom prst="rect">
            <a:avLst/>
          </a:prstGeom>
          <a:noFill/>
        </p:spPr>
        <p:txBody>
          <a:bodyPr wrap="square">
            <a:spAutoFit/>
          </a:bodyPr>
          <a:lstStyle/>
          <a:p>
            <a:r>
              <a:rPr lang="en-US" altLang="en-US" sz="3600" dirty="0">
                <a:latin typeface="Poppins Medium" charset="0"/>
                <a:ea typeface="Poppins Medium" charset="0"/>
                <a:cs typeface="Poppins Medium" charset="0"/>
              </a:rPr>
              <a:t>PMD</a:t>
            </a:r>
            <a:endParaRPr lang="LID4096" dirty="0"/>
          </a:p>
        </p:txBody>
      </p:sp>
      <p:sp>
        <p:nvSpPr>
          <p:cNvPr id="42" name="TextBox 41">
            <a:extLst>
              <a:ext uri="{FF2B5EF4-FFF2-40B4-BE49-F238E27FC236}">
                <a16:creationId xmlns:a16="http://schemas.microsoft.com/office/drawing/2014/main" id="{FE0E07CC-10BB-4667-5E2D-A454FC00E41E}"/>
              </a:ext>
            </a:extLst>
          </p:cNvPr>
          <p:cNvSpPr txBox="1"/>
          <p:nvPr/>
        </p:nvSpPr>
        <p:spPr>
          <a:xfrm>
            <a:off x="14282982" y="7506072"/>
            <a:ext cx="1224136" cy="646331"/>
          </a:xfrm>
          <a:prstGeom prst="rect">
            <a:avLst/>
          </a:prstGeom>
          <a:noFill/>
        </p:spPr>
        <p:txBody>
          <a:bodyPr wrap="square">
            <a:spAutoFit/>
          </a:bodyPr>
          <a:lstStyle/>
          <a:p>
            <a:r>
              <a:rPr lang="en-US" altLang="en-US" sz="3600" dirty="0">
                <a:latin typeface="Poppins Medium" charset="0"/>
                <a:ea typeface="Poppins Medium" charset="0"/>
                <a:cs typeface="Poppins Medium" charset="0"/>
              </a:rPr>
              <a:t>PTE</a:t>
            </a:r>
            <a:endParaRPr lang="LID4096" dirty="0"/>
          </a:p>
        </p:txBody>
      </p:sp>
      <p:cxnSp>
        <p:nvCxnSpPr>
          <p:cNvPr id="8" name="Straight Connector 7">
            <a:extLst>
              <a:ext uri="{FF2B5EF4-FFF2-40B4-BE49-F238E27FC236}">
                <a16:creationId xmlns:a16="http://schemas.microsoft.com/office/drawing/2014/main" id="{0F1F366E-F2FB-132B-40DB-38C134901711}"/>
              </a:ext>
            </a:extLst>
          </p:cNvPr>
          <p:cNvCxnSpPr>
            <a:cxnSpLocks/>
          </p:cNvCxnSpPr>
          <p:nvPr/>
        </p:nvCxnSpPr>
        <p:spPr>
          <a:xfrm flipV="1">
            <a:off x="7151440" y="8169935"/>
            <a:ext cx="1296144" cy="207252"/>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7">
            <a:extLst>
              <a:ext uri="{FF2B5EF4-FFF2-40B4-BE49-F238E27FC236}">
                <a16:creationId xmlns:a16="http://schemas.microsoft.com/office/drawing/2014/main" id="{E5045D09-7E1D-2369-EA20-1C3CEB43E7A6}"/>
              </a:ext>
            </a:extLst>
          </p:cNvPr>
          <p:cNvCxnSpPr>
            <a:cxnSpLocks/>
          </p:cNvCxnSpPr>
          <p:nvPr/>
        </p:nvCxnSpPr>
        <p:spPr>
          <a:xfrm>
            <a:off x="7266319" y="8723387"/>
            <a:ext cx="1181265" cy="1139636"/>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7">
            <a:extLst>
              <a:ext uri="{FF2B5EF4-FFF2-40B4-BE49-F238E27FC236}">
                <a16:creationId xmlns:a16="http://schemas.microsoft.com/office/drawing/2014/main" id="{811AFDA9-D975-F621-6A86-662057D3FDC1}"/>
              </a:ext>
            </a:extLst>
          </p:cNvPr>
          <p:cNvCxnSpPr>
            <a:cxnSpLocks/>
          </p:cNvCxnSpPr>
          <p:nvPr/>
        </p:nvCxnSpPr>
        <p:spPr>
          <a:xfrm>
            <a:off x="10143314" y="8169935"/>
            <a:ext cx="1181265" cy="12700"/>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7">
            <a:extLst>
              <a:ext uri="{FF2B5EF4-FFF2-40B4-BE49-F238E27FC236}">
                <a16:creationId xmlns:a16="http://schemas.microsoft.com/office/drawing/2014/main" id="{8D697731-BDA8-D6DE-4728-2884FC773707}"/>
              </a:ext>
            </a:extLst>
          </p:cNvPr>
          <p:cNvCxnSpPr>
            <a:cxnSpLocks/>
          </p:cNvCxnSpPr>
          <p:nvPr/>
        </p:nvCxnSpPr>
        <p:spPr>
          <a:xfrm>
            <a:off x="10110635" y="8684103"/>
            <a:ext cx="1181265" cy="1178920"/>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7">
            <a:extLst>
              <a:ext uri="{FF2B5EF4-FFF2-40B4-BE49-F238E27FC236}">
                <a16:creationId xmlns:a16="http://schemas.microsoft.com/office/drawing/2014/main" id="{A092B6A0-C56A-D6E8-47E5-CE2B71E2EAB8}"/>
              </a:ext>
            </a:extLst>
          </p:cNvPr>
          <p:cNvCxnSpPr>
            <a:cxnSpLocks/>
          </p:cNvCxnSpPr>
          <p:nvPr/>
        </p:nvCxnSpPr>
        <p:spPr>
          <a:xfrm>
            <a:off x="12952892" y="8176285"/>
            <a:ext cx="1181265" cy="12700"/>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7">
            <a:extLst>
              <a:ext uri="{FF2B5EF4-FFF2-40B4-BE49-F238E27FC236}">
                <a16:creationId xmlns:a16="http://schemas.microsoft.com/office/drawing/2014/main" id="{06BFD448-CB9D-1F3E-8E8F-8C99D893EA1F}"/>
              </a:ext>
            </a:extLst>
          </p:cNvPr>
          <p:cNvCxnSpPr>
            <a:cxnSpLocks/>
          </p:cNvCxnSpPr>
          <p:nvPr/>
        </p:nvCxnSpPr>
        <p:spPr>
          <a:xfrm>
            <a:off x="12686439" y="8628764"/>
            <a:ext cx="1521785" cy="1253572"/>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55" name="Straight Connector 7">
            <a:extLst>
              <a:ext uri="{FF2B5EF4-FFF2-40B4-BE49-F238E27FC236}">
                <a16:creationId xmlns:a16="http://schemas.microsoft.com/office/drawing/2014/main" id="{4E6AFE00-C01E-6AB6-782D-9C972FA00765}"/>
              </a:ext>
            </a:extLst>
          </p:cNvPr>
          <p:cNvCxnSpPr>
            <a:cxnSpLocks/>
          </p:cNvCxnSpPr>
          <p:nvPr/>
        </p:nvCxnSpPr>
        <p:spPr>
          <a:xfrm>
            <a:off x="11687944" y="9090248"/>
            <a:ext cx="3158586" cy="2478431"/>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A13D03D-1608-F28A-1B2F-AE9F70E480A6}"/>
              </a:ext>
            </a:extLst>
          </p:cNvPr>
          <p:cNvSpPr/>
          <p:nvPr/>
        </p:nvSpPr>
        <p:spPr>
          <a:xfrm>
            <a:off x="5495256" y="8134871"/>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1" name="Rectangle 30">
            <a:extLst>
              <a:ext uri="{FF2B5EF4-FFF2-40B4-BE49-F238E27FC236}">
                <a16:creationId xmlns:a16="http://schemas.microsoft.com/office/drawing/2014/main" id="{C7D3F12C-23D4-1BBC-D135-DC6BD68CDAAC}"/>
              </a:ext>
            </a:extLst>
          </p:cNvPr>
          <p:cNvSpPr/>
          <p:nvPr/>
        </p:nvSpPr>
        <p:spPr>
          <a:xfrm>
            <a:off x="8447584" y="8134871"/>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5" name="Rectangle 34">
            <a:extLst>
              <a:ext uri="{FF2B5EF4-FFF2-40B4-BE49-F238E27FC236}">
                <a16:creationId xmlns:a16="http://schemas.microsoft.com/office/drawing/2014/main" id="{BCFB52E4-DE82-0420-0AD6-4FD1C43E0275}"/>
              </a:ext>
            </a:extLst>
          </p:cNvPr>
          <p:cNvSpPr/>
          <p:nvPr/>
        </p:nvSpPr>
        <p:spPr>
          <a:xfrm>
            <a:off x="8447584" y="9863023"/>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7" name="Rectangle 36">
            <a:extLst>
              <a:ext uri="{FF2B5EF4-FFF2-40B4-BE49-F238E27FC236}">
                <a16:creationId xmlns:a16="http://schemas.microsoft.com/office/drawing/2014/main" id="{2E2265F2-A593-54ED-483A-82130AAA8520}"/>
              </a:ext>
            </a:extLst>
          </p:cNvPr>
          <p:cNvSpPr/>
          <p:nvPr/>
        </p:nvSpPr>
        <p:spPr>
          <a:xfrm>
            <a:off x="11291900" y="8152403"/>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0" name="Rectangle 39">
            <a:extLst>
              <a:ext uri="{FF2B5EF4-FFF2-40B4-BE49-F238E27FC236}">
                <a16:creationId xmlns:a16="http://schemas.microsoft.com/office/drawing/2014/main" id="{647AF8B3-ECB2-C2D8-208D-DB4DEB4B1E74}"/>
              </a:ext>
            </a:extLst>
          </p:cNvPr>
          <p:cNvSpPr/>
          <p:nvPr/>
        </p:nvSpPr>
        <p:spPr>
          <a:xfrm>
            <a:off x="11291900" y="9880555"/>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1" name="Rectangle 40">
            <a:extLst>
              <a:ext uri="{FF2B5EF4-FFF2-40B4-BE49-F238E27FC236}">
                <a16:creationId xmlns:a16="http://schemas.microsoft.com/office/drawing/2014/main" id="{E5C1D147-250D-9439-865E-F8C39426810E}"/>
              </a:ext>
            </a:extLst>
          </p:cNvPr>
          <p:cNvSpPr/>
          <p:nvPr/>
        </p:nvSpPr>
        <p:spPr>
          <a:xfrm>
            <a:off x="13994950" y="8134871"/>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3" name="Rectangle 42">
            <a:extLst>
              <a:ext uri="{FF2B5EF4-FFF2-40B4-BE49-F238E27FC236}">
                <a16:creationId xmlns:a16="http://schemas.microsoft.com/office/drawing/2014/main" id="{0B3BD0E6-4CC5-1690-3E38-252ED8032B99}"/>
              </a:ext>
            </a:extLst>
          </p:cNvPr>
          <p:cNvSpPr/>
          <p:nvPr/>
        </p:nvSpPr>
        <p:spPr>
          <a:xfrm>
            <a:off x="13994950" y="9863023"/>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4" name="Rectangle 43">
            <a:extLst>
              <a:ext uri="{FF2B5EF4-FFF2-40B4-BE49-F238E27FC236}">
                <a16:creationId xmlns:a16="http://schemas.microsoft.com/office/drawing/2014/main" id="{933FA0C5-C11C-D1FB-3381-182098EEA5F2}"/>
              </a:ext>
            </a:extLst>
          </p:cNvPr>
          <p:cNvSpPr/>
          <p:nvPr/>
        </p:nvSpPr>
        <p:spPr>
          <a:xfrm>
            <a:off x="13994950" y="11555432"/>
            <a:ext cx="1800200" cy="144016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4" name="Arrow: Right 23">
            <a:extLst>
              <a:ext uri="{FF2B5EF4-FFF2-40B4-BE49-F238E27FC236}">
                <a16:creationId xmlns:a16="http://schemas.microsoft.com/office/drawing/2014/main" id="{826ACEE9-E61A-5F3C-13F6-0DD6327CEAB9}"/>
              </a:ext>
            </a:extLst>
          </p:cNvPr>
          <p:cNvSpPr/>
          <p:nvPr/>
        </p:nvSpPr>
        <p:spPr>
          <a:xfrm rot="10800000">
            <a:off x="16008424" y="11320715"/>
            <a:ext cx="978408" cy="484632"/>
          </a:xfrm>
          <a:prstGeom prst="rightArrow">
            <a:avLst>
              <a:gd name="adj1" fmla="val 4401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242101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grpId="0" nodeType="clickEffect">
                                  <p:stCondLst>
                                    <p:cond delay="0"/>
                                  </p:stCondLst>
                                  <p:childTnLst>
                                    <p:animMotion origin="layout" path="M -2.5E-6 1.85185E-7 L -2.5E-6 0.09282 " pathEditMode="relative" rAng="0" ptsTypes="AA">
                                      <p:cBhvr>
                                        <p:cTn id="6" dur="1000" fill="hold"/>
                                        <p:tgtEl>
                                          <p:spTgt spid="24"/>
                                        </p:tgtEl>
                                        <p:attrNameLst>
                                          <p:attrName>ppt_x</p:attrName>
                                          <p:attrName>ppt_y</p:attrName>
                                        </p:attrNameLst>
                                      </p:cBhvr>
                                      <p:rCtr x="0" y="46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 name="Rectangle 83"/>
          <p:cNvSpPr/>
          <p:nvPr/>
        </p:nvSpPr>
        <p:spPr>
          <a:xfrm>
            <a:off x="1519240" y="7649835"/>
            <a:ext cx="17920046" cy="13682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528840" y="6294590"/>
            <a:ext cx="17920046" cy="13682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3310918" y="6785739"/>
            <a:ext cx="6192688" cy="492443"/>
          </a:xfrm>
          <a:prstGeom prst="rect">
            <a:avLst/>
          </a:prstGeom>
          <a:noFill/>
        </p:spPr>
        <p:txBody>
          <a:bodyPr wrap="square" lIns="0" tIns="0" rIns="0" bIns="0" rtlCol="0">
            <a:spAutoFit/>
          </a:bodyPr>
          <a:lstStyle/>
          <a:p>
            <a:r>
              <a:rPr lang="en-US" sz="3200" b="1" dirty="0">
                <a:solidFill>
                  <a:schemeClr val="bg1"/>
                </a:solidFill>
                <a:latin typeface="Poppins SemiBold" charset="0"/>
                <a:ea typeface="Poppins SemiBold" charset="0"/>
                <a:cs typeface="Poppins SemiBold" charset="0"/>
              </a:rPr>
              <a:t>Access Model/Granularity</a:t>
            </a:r>
          </a:p>
        </p:txBody>
      </p:sp>
      <p:sp>
        <p:nvSpPr>
          <p:cNvPr id="18" name="TextBox 17">
            <a:extLst>
              <a:ext uri="{FF2B5EF4-FFF2-40B4-BE49-F238E27FC236}">
                <a16:creationId xmlns:a16="http://schemas.microsoft.com/office/drawing/2014/main" id="{83E26F2A-6AC1-4D5A-B91C-3DD5F14DDA72}"/>
              </a:ext>
            </a:extLst>
          </p:cNvPr>
          <p:cNvSpPr txBox="1"/>
          <p:nvPr/>
        </p:nvSpPr>
        <p:spPr>
          <a:xfrm>
            <a:off x="1533152" y="1529408"/>
            <a:ext cx="19875872" cy="615553"/>
          </a:xfrm>
          <a:prstGeom prst="rect">
            <a:avLst/>
          </a:prstGeom>
          <a:noFill/>
        </p:spPr>
        <p:txBody>
          <a:bodyPr wrap="square" lIns="0" tIns="0" rIns="0" bIns="0" rtlCol="0">
            <a:noAutofit/>
          </a:bodyPr>
          <a:lstStyle/>
          <a:p>
            <a:r>
              <a:rPr lang="en-US" sz="6600" dirty="0" err="1">
                <a:latin typeface="Poppins SemiBold" charset="0"/>
                <a:ea typeface="Poppins SemiBold" charset="0"/>
                <a:cs typeface="Poppins SemiBold" charset="0"/>
              </a:rPr>
              <a:t>HotBox</a:t>
            </a:r>
            <a:r>
              <a:rPr lang="en-US" sz="6600" dirty="0">
                <a:latin typeface="Poppins SemiBold" charset="0"/>
                <a:ea typeface="Poppins SemiBold" charset="0"/>
                <a:cs typeface="Poppins SemiBold" charset="0"/>
              </a:rPr>
              <a:t>: Design and Implementation</a:t>
            </a:r>
          </a:p>
        </p:txBody>
      </p:sp>
      <p:sp>
        <p:nvSpPr>
          <p:cNvPr id="19" name="Rectangle 18">
            <a:extLst>
              <a:ext uri="{FF2B5EF4-FFF2-40B4-BE49-F238E27FC236}">
                <a16:creationId xmlns:a16="http://schemas.microsoft.com/office/drawing/2014/main" id="{8C5A1CF5-A907-4B20-9CD6-3A5E74E48853}"/>
              </a:ext>
            </a:extLst>
          </p:cNvPr>
          <p:cNvSpPr/>
          <p:nvPr/>
        </p:nvSpPr>
        <p:spPr>
          <a:xfrm>
            <a:off x="1523552" y="9017987"/>
            <a:ext cx="17920046" cy="13682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ED7F069F-1E07-459D-AF15-9C1E9079952E}"/>
              </a:ext>
            </a:extLst>
          </p:cNvPr>
          <p:cNvSpPr txBox="1"/>
          <p:nvPr/>
        </p:nvSpPr>
        <p:spPr>
          <a:xfrm>
            <a:off x="14374932" y="6612687"/>
            <a:ext cx="4081764" cy="761747"/>
          </a:xfrm>
          <a:prstGeom prst="rect">
            <a:avLst/>
          </a:prstGeom>
          <a:noFill/>
        </p:spPr>
        <p:txBody>
          <a:bodyPr wrap="square" lIns="0" tIns="0" rIns="0" bIns="0" rtlCol="0">
            <a:spAutoFit/>
          </a:bodyPr>
          <a:lstStyle/>
          <a:p>
            <a:pPr>
              <a:lnSpc>
                <a:spcPct val="150000"/>
              </a:lnSpc>
            </a:pPr>
            <a:r>
              <a:rPr lang="en-US" sz="3600" b="1" u="sng" dirty="0">
                <a:solidFill>
                  <a:schemeClr val="bg1"/>
                </a:solidFill>
                <a:latin typeface="Poppins Light" charset="0"/>
                <a:ea typeface="Poppins Light" charset="0"/>
                <a:cs typeface="Poppins Light" charset="0"/>
              </a:rPr>
              <a:t>Hybrid design</a:t>
            </a:r>
          </a:p>
        </p:txBody>
      </p:sp>
      <p:sp>
        <p:nvSpPr>
          <p:cNvPr id="23" name="Freeform 16">
            <a:extLst>
              <a:ext uri="{FF2B5EF4-FFF2-40B4-BE49-F238E27FC236}">
                <a16:creationId xmlns:a16="http://schemas.microsoft.com/office/drawing/2014/main" id="{509EED07-3B6C-4887-8963-7E14CCB37EE9}"/>
              </a:ext>
            </a:extLst>
          </p:cNvPr>
          <p:cNvSpPr>
            <a:spLocks noEditPoints="1"/>
          </p:cNvSpPr>
          <p:nvPr/>
        </p:nvSpPr>
        <p:spPr bwMode="auto">
          <a:xfrm>
            <a:off x="1737921" y="6281683"/>
            <a:ext cx="1449320" cy="1492513"/>
          </a:xfrm>
          <a:prstGeom prst="rect">
            <a:avLst/>
          </a:prstGeom>
          <a:blipFill>
            <a:blip r:embed="rId3"/>
            <a:stretch>
              <a:fillRect b="3389"/>
            </a:stretch>
          </a:blip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Rectangle 23">
            <a:extLst>
              <a:ext uri="{FF2B5EF4-FFF2-40B4-BE49-F238E27FC236}">
                <a16:creationId xmlns:a16="http://schemas.microsoft.com/office/drawing/2014/main" id="{A11878F7-6EB4-42A0-8CA3-552C8CA0C69F}"/>
              </a:ext>
            </a:extLst>
          </p:cNvPr>
          <p:cNvSpPr/>
          <p:nvPr/>
        </p:nvSpPr>
        <p:spPr>
          <a:xfrm>
            <a:off x="1514928" y="10314257"/>
            <a:ext cx="17933958" cy="13682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BEDC99F-97AD-DF49-9520-5DBC87B57C4B}"/>
              </a:ext>
            </a:extLst>
          </p:cNvPr>
          <p:cNvSpPr txBox="1"/>
          <p:nvPr/>
        </p:nvSpPr>
        <p:spPr>
          <a:xfrm>
            <a:off x="3228792" y="10587411"/>
            <a:ext cx="3181057" cy="677108"/>
          </a:xfrm>
          <a:prstGeom prst="rect">
            <a:avLst/>
          </a:prstGeom>
          <a:noFill/>
        </p:spPr>
        <p:txBody>
          <a:bodyPr wrap="square" lIns="0" tIns="0" rIns="0" bIns="0" rtlCol="0">
            <a:spAutoFit/>
          </a:bodyPr>
          <a:lstStyle/>
          <a:p>
            <a:pPr>
              <a:lnSpc>
                <a:spcPct val="150000"/>
              </a:lnSpc>
            </a:pPr>
            <a:r>
              <a:rPr lang="en-US" sz="3200" b="1" dirty="0">
                <a:solidFill>
                  <a:schemeClr val="bg1"/>
                </a:solidFill>
                <a:latin typeface="Poppins SemiBold" charset="0"/>
                <a:ea typeface="Poppins SemiBold" charset="0"/>
                <a:cs typeface="Poppins SemiBold" charset="0"/>
              </a:rPr>
              <a:t>Complexity</a:t>
            </a:r>
          </a:p>
        </p:txBody>
      </p:sp>
      <p:sp>
        <p:nvSpPr>
          <p:cNvPr id="30" name="Freeform 23">
            <a:extLst>
              <a:ext uri="{FF2B5EF4-FFF2-40B4-BE49-F238E27FC236}">
                <a16:creationId xmlns:a16="http://schemas.microsoft.com/office/drawing/2014/main" id="{6C3EBD97-A820-ECBC-6473-9AAEDF274158}"/>
              </a:ext>
            </a:extLst>
          </p:cNvPr>
          <p:cNvSpPr>
            <a:spLocks noEditPoints="1"/>
          </p:cNvSpPr>
          <p:nvPr/>
        </p:nvSpPr>
        <p:spPr bwMode="auto">
          <a:xfrm>
            <a:off x="1643731" y="10575527"/>
            <a:ext cx="1269720" cy="893299"/>
          </a:xfrm>
          <a:prstGeom prst="rect">
            <a:avLst/>
          </a:prstGeom>
          <a:blipFill>
            <a:blip r:embed="rId4"/>
            <a:stretch>
              <a:fillRect l="-1086" t="-7014" r="-45260" b="-34372"/>
            </a:stretch>
          </a:blip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noEditPoints="1"/>
          </p:cNvSpPr>
          <p:nvPr/>
        </p:nvSpPr>
        <p:spPr bwMode="auto">
          <a:xfrm>
            <a:off x="1659222" y="9110522"/>
            <a:ext cx="1215381" cy="1251602"/>
          </a:xfrm>
          <a:prstGeom prst="rect">
            <a:avLst/>
          </a:prstGeom>
          <a:blipFill>
            <a:blip r:embed="rId5"/>
            <a:stretch>
              <a:fillRect b="3389"/>
            </a:stretch>
          </a:blip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TextBox 19">
            <a:extLst>
              <a:ext uri="{FF2B5EF4-FFF2-40B4-BE49-F238E27FC236}">
                <a16:creationId xmlns:a16="http://schemas.microsoft.com/office/drawing/2014/main" id="{4B880338-FAE8-4261-8085-EBEFAB513E35}"/>
              </a:ext>
            </a:extLst>
          </p:cNvPr>
          <p:cNvSpPr txBox="1"/>
          <p:nvPr/>
        </p:nvSpPr>
        <p:spPr>
          <a:xfrm>
            <a:off x="3228792" y="9509641"/>
            <a:ext cx="10547384" cy="492443"/>
          </a:xfrm>
          <a:prstGeom prst="rect">
            <a:avLst/>
          </a:prstGeom>
          <a:noFill/>
        </p:spPr>
        <p:txBody>
          <a:bodyPr wrap="square" lIns="0" tIns="0" rIns="0" bIns="0" rtlCol="0">
            <a:spAutoFit/>
          </a:bodyPr>
          <a:lstStyle/>
          <a:p>
            <a:r>
              <a:rPr lang="en-US" sz="3200" b="1" dirty="0">
                <a:solidFill>
                  <a:schemeClr val="bg1"/>
                </a:solidFill>
                <a:latin typeface="Poppins SemiBold" charset="0"/>
                <a:ea typeface="Poppins SemiBold" charset="0"/>
                <a:cs typeface="Poppins SemiBold" charset="0"/>
              </a:rPr>
              <a:t>Memory Migration Timeliness &amp; Granularity</a:t>
            </a:r>
          </a:p>
        </p:txBody>
      </p:sp>
      <p:sp>
        <p:nvSpPr>
          <p:cNvPr id="31" name="TextBox 30">
            <a:extLst>
              <a:ext uri="{FF2B5EF4-FFF2-40B4-BE49-F238E27FC236}">
                <a16:creationId xmlns:a16="http://schemas.microsoft.com/office/drawing/2014/main" id="{59F023E1-9600-354F-5EB5-111DF7C3AF85}"/>
              </a:ext>
            </a:extLst>
          </p:cNvPr>
          <p:cNvSpPr txBox="1"/>
          <p:nvPr/>
        </p:nvSpPr>
        <p:spPr>
          <a:xfrm>
            <a:off x="3326039" y="7984962"/>
            <a:ext cx="10738169" cy="677108"/>
          </a:xfrm>
          <a:prstGeom prst="rect">
            <a:avLst/>
          </a:prstGeom>
          <a:noFill/>
        </p:spPr>
        <p:txBody>
          <a:bodyPr wrap="square" lIns="0" tIns="0" rIns="0" bIns="0" rtlCol="0">
            <a:spAutoFit/>
          </a:bodyPr>
          <a:lstStyle/>
          <a:p>
            <a:pPr>
              <a:lnSpc>
                <a:spcPct val="150000"/>
              </a:lnSpc>
            </a:pPr>
            <a:r>
              <a:rPr lang="en-US" sz="3200" b="1" dirty="0">
                <a:solidFill>
                  <a:schemeClr val="bg1"/>
                </a:solidFill>
                <a:latin typeface="Poppins SemiBold" charset="0"/>
                <a:ea typeface="Poppins SemiBold" charset="0"/>
                <a:cs typeface="Poppins SemiBold" charset="0"/>
              </a:rPr>
              <a:t>Memory Management Granularity</a:t>
            </a:r>
          </a:p>
        </p:txBody>
      </p:sp>
      <p:sp>
        <p:nvSpPr>
          <p:cNvPr id="34" name="Freeform 23">
            <a:extLst>
              <a:ext uri="{FF2B5EF4-FFF2-40B4-BE49-F238E27FC236}">
                <a16:creationId xmlns:a16="http://schemas.microsoft.com/office/drawing/2014/main" id="{5D2350A8-A246-7269-AEA3-65681B5D606E}"/>
              </a:ext>
            </a:extLst>
          </p:cNvPr>
          <p:cNvSpPr>
            <a:spLocks noEditPoints="1"/>
          </p:cNvSpPr>
          <p:nvPr/>
        </p:nvSpPr>
        <p:spPr bwMode="auto">
          <a:xfrm>
            <a:off x="1737921" y="7793851"/>
            <a:ext cx="1269720" cy="893299"/>
          </a:xfrm>
          <a:prstGeom prst="rect">
            <a:avLst/>
          </a:prstGeom>
          <a:blipFill>
            <a:blip r:embed="rId6"/>
            <a:stretch>
              <a:fillRect l="-1086" t="-7014" r="-45260" b="-34372"/>
            </a:stretch>
          </a:blip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TextBox 24">
            <a:extLst>
              <a:ext uri="{FF2B5EF4-FFF2-40B4-BE49-F238E27FC236}">
                <a16:creationId xmlns:a16="http://schemas.microsoft.com/office/drawing/2014/main" id="{35B12A51-86B0-ECD1-087B-235687C4C4A9}"/>
              </a:ext>
            </a:extLst>
          </p:cNvPr>
          <p:cNvSpPr txBox="1"/>
          <p:nvPr/>
        </p:nvSpPr>
        <p:spPr>
          <a:xfrm>
            <a:off x="14382606" y="7871287"/>
            <a:ext cx="4081764" cy="761747"/>
          </a:xfrm>
          <a:prstGeom prst="rect">
            <a:avLst/>
          </a:prstGeom>
          <a:noFill/>
        </p:spPr>
        <p:txBody>
          <a:bodyPr wrap="square" lIns="0" tIns="0" rIns="0" bIns="0" rtlCol="0">
            <a:spAutoFit/>
          </a:bodyPr>
          <a:lstStyle/>
          <a:p>
            <a:pPr>
              <a:lnSpc>
                <a:spcPct val="150000"/>
              </a:lnSpc>
            </a:pPr>
            <a:r>
              <a:rPr lang="en-US" sz="3600" b="1" u="sng" dirty="0">
                <a:solidFill>
                  <a:schemeClr val="bg1"/>
                </a:solidFill>
                <a:latin typeface="Poppins Light" charset="0"/>
                <a:ea typeface="Poppins Light" charset="0"/>
                <a:cs typeface="Poppins Light" charset="0"/>
              </a:rPr>
              <a:t>Base pages</a:t>
            </a:r>
          </a:p>
        </p:txBody>
      </p:sp>
      <p:sp>
        <p:nvSpPr>
          <p:cNvPr id="26" name="TextBox 25">
            <a:extLst>
              <a:ext uri="{FF2B5EF4-FFF2-40B4-BE49-F238E27FC236}">
                <a16:creationId xmlns:a16="http://schemas.microsoft.com/office/drawing/2014/main" id="{EAFD8D93-A900-37B6-9757-82241A05D7F7}"/>
              </a:ext>
            </a:extLst>
          </p:cNvPr>
          <p:cNvSpPr txBox="1"/>
          <p:nvPr/>
        </p:nvSpPr>
        <p:spPr>
          <a:xfrm>
            <a:off x="14446940" y="9264605"/>
            <a:ext cx="4081764" cy="761747"/>
          </a:xfrm>
          <a:prstGeom prst="rect">
            <a:avLst/>
          </a:prstGeom>
          <a:noFill/>
        </p:spPr>
        <p:txBody>
          <a:bodyPr wrap="square" lIns="0" tIns="0" rIns="0" bIns="0" rtlCol="0">
            <a:spAutoFit/>
          </a:bodyPr>
          <a:lstStyle/>
          <a:p>
            <a:pPr>
              <a:lnSpc>
                <a:spcPct val="150000"/>
              </a:lnSpc>
            </a:pPr>
            <a:r>
              <a:rPr lang="en-US" sz="3600" b="1" u="sng" dirty="0">
                <a:solidFill>
                  <a:schemeClr val="bg1"/>
                </a:solidFill>
                <a:latin typeface="Poppins Light" charset="0"/>
                <a:ea typeface="Poppins Light" charset="0"/>
                <a:cs typeface="Poppins Light" charset="0"/>
              </a:rPr>
              <a:t>On-demand</a:t>
            </a:r>
          </a:p>
        </p:txBody>
      </p:sp>
      <p:sp>
        <p:nvSpPr>
          <p:cNvPr id="33" name="Rectangle 22">
            <a:extLst>
              <a:ext uri="{FF2B5EF4-FFF2-40B4-BE49-F238E27FC236}">
                <a16:creationId xmlns:a16="http://schemas.microsoft.com/office/drawing/2014/main" id="{434283D1-3CD1-5A62-B767-556ECC738CF9}"/>
              </a:ext>
            </a:extLst>
          </p:cNvPr>
          <p:cNvSpPr>
            <a:spLocks noChangeArrowheads="1"/>
          </p:cNvSpPr>
          <p:nvPr/>
        </p:nvSpPr>
        <p:spPr bwMode="auto">
          <a:xfrm>
            <a:off x="1539143" y="3041576"/>
            <a:ext cx="22678193" cy="296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lang="en-US" altLang="en-US" sz="4400" dirty="0">
                <a:latin typeface="Poppins Medium" charset="0"/>
                <a:ea typeface="Poppins Medium" charset="0"/>
                <a:cs typeface="Poppins Medium" charset="0"/>
              </a:rPr>
              <a:t>High-performance, low overhead disaggregated memory subsystem</a:t>
            </a:r>
          </a:p>
          <a:p>
            <a:pPr defTabSz="914400">
              <a:lnSpc>
                <a:spcPct val="150000"/>
              </a:lnSpc>
            </a:pPr>
            <a:endParaRPr lang="en-US" altLang="en-US" sz="4400" dirty="0">
              <a:latin typeface="Poppins Medium" charset="0"/>
              <a:ea typeface="Poppins Medium" charset="0"/>
              <a:cs typeface="Poppins Medium" charset="0"/>
            </a:endParaRPr>
          </a:p>
          <a:p>
            <a:pPr defTabSz="914400">
              <a:lnSpc>
                <a:spcPct val="150000"/>
              </a:lnSpc>
            </a:pPr>
            <a:r>
              <a:rPr lang="en-US" altLang="en-US" sz="4400" dirty="0">
                <a:latin typeface="Poppins Medium" charset="0"/>
                <a:ea typeface="Poppins Medium" charset="0"/>
                <a:cs typeface="Poppins Medium" charset="0"/>
              </a:rPr>
              <a:t>Design choices:</a:t>
            </a:r>
          </a:p>
        </p:txBody>
      </p:sp>
    </p:spTree>
    <p:extLst>
      <p:ext uri="{BB962C8B-B14F-4D97-AF65-F5344CB8AC3E}">
        <p14:creationId xmlns:p14="http://schemas.microsoft.com/office/powerpoint/2010/main" val="106372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wooden table&#10;&#10;Description generated with very high confidence">
            <a:extLst>
              <a:ext uri="{FF2B5EF4-FFF2-40B4-BE49-F238E27FC236}">
                <a16:creationId xmlns:a16="http://schemas.microsoft.com/office/drawing/2014/main" id="{07D9454F-1F4B-4020-858B-CB3C05EA48A5}"/>
              </a:ext>
            </a:extLst>
          </p:cNvPr>
          <p:cNvPicPr>
            <a:picLocks noGrp="1" noChangeAspect="1"/>
          </p:cNvPicPr>
          <p:nvPr>
            <p:ph type="pic" sz="quarter" idx="10"/>
          </p:nvPr>
        </p:nvPicPr>
        <p:blipFill rotWithShape="1">
          <a:blip r:embed="rId3"/>
          <a:srcRect l="2247" t="-725" r="1597" b="3368"/>
          <a:stretch/>
        </p:blipFill>
        <p:spPr>
          <a:xfrm>
            <a:off x="3911080" y="3308608"/>
            <a:ext cx="15625736" cy="9251452"/>
          </a:xfrm>
          <a:solidFill>
            <a:schemeClr val="bg2"/>
          </a:solidFill>
        </p:spPr>
      </p:pic>
      <p:sp>
        <p:nvSpPr>
          <p:cNvPr id="2" name="Rectangle 1">
            <a:extLst>
              <a:ext uri="{FF2B5EF4-FFF2-40B4-BE49-F238E27FC236}">
                <a16:creationId xmlns:a16="http://schemas.microsoft.com/office/drawing/2014/main" id="{CBD9CA1F-0503-C96D-CFD1-985A0DB60279}"/>
              </a:ext>
            </a:extLst>
          </p:cNvPr>
          <p:cNvSpPr/>
          <p:nvPr/>
        </p:nvSpPr>
        <p:spPr>
          <a:xfrm>
            <a:off x="12192000" y="3308608"/>
            <a:ext cx="12529392" cy="9670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8" name="TextBox 27">
            <a:extLst>
              <a:ext uri="{FF2B5EF4-FFF2-40B4-BE49-F238E27FC236}">
                <a16:creationId xmlns:a16="http://schemas.microsoft.com/office/drawing/2014/main" id="{9BC181DB-84A3-2A5D-04FB-BDAA6A019D80}"/>
              </a:ext>
            </a:extLst>
          </p:cNvPr>
          <p:cNvSpPr txBox="1"/>
          <p:nvPr/>
        </p:nvSpPr>
        <p:spPr>
          <a:xfrm>
            <a:off x="1533152" y="1489919"/>
            <a:ext cx="21748080"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Background: Disaggregated Memory</a:t>
            </a:r>
          </a:p>
        </p:txBody>
      </p:sp>
    </p:spTree>
    <p:extLst>
      <p:ext uri="{BB962C8B-B14F-4D97-AF65-F5344CB8AC3E}">
        <p14:creationId xmlns:p14="http://schemas.microsoft.com/office/powerpoint/2010/main" val="247384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2"/>
          <p:cNvSpPr>
            <a:spLocks noChangeArrowheads="1"/>
          </p:cNvSpPr>
          <p:nvPr/>
        </p:nvSpPr>
        <p:spPr bwMode="auto">
          <a:xfrm>
            <a:off x="958752" y="4017015"/>
            <a:ext cx="21748080" cy="19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lang="en-US" altLang="en-US" sz="4400" dirty="0">
                <a:latin typeface="Poppins Medium" charset="0"/>
                <a:ea typeface="Poppins Medium" charset="0"/>
                <a:cs typeface="Poppins Medium" charset="0"/>
              </a:rPr>
              <a:t>Disaggregated Memory:</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Higher access latency (interconnect + (switch?) + memory technology)</a:t>
            </a:r>
          </a:p>
        </p:txBody>
      </p:sp>
      <p:sp>
        <p:nvSpPr>
          <p:cNvPr id="27" name="TextBox 26"/>
          <p:cNvSpPr txBox="1"/>
          <p:nvPr/>
        </p:nvSpPr>
        <p:spPr>
          <a:xfrm>
            <a:off x="1533152" y="1529408"/>
            <a:ext cx="21748080"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Background: Disaggregated Memory</a:t>
            </a:r>
          </a:p>
        </p:txBody>
      </p:sp>
      <p:pic>
        <p:nvPicPr>
          <p:cNvPr id="19" name="Picture 18">
            <a:extLst>
              <a:ext uri="{FF2B5EF4-FFF2-40B4-BE49-F238E27FC236}">
                <a16:creationId xmlns:a16="http://schemas.microsoft.com/office/drawing/2014/main" id="{723C3482-DA2A-17DF-C3F2-5BA5E1F0EDDF}"/>
              </a:ext>
            </a:extLst>
          </p:cNvPr>
          <p:cNvPicPr>
            <a:picLocks noChangeAspect="1"/>
          </p:cNvPicPr>
          <p:nvPr/>
        </p:nvPicPr>
        <p:blipFill>
          <a:blip r:embed="rId3"/>
          <a:stretch>
            <a:fillRect/>
          </a:stretch>
        </p:blipFill>
        <p:spPr>
          <a:xfrm>
            <a:off x="2398912" y="9193035"/>
            <a:ext cx="18425939" cy="3603459"/>
          </a:xfrm>
          <a:prstGeom prst="rect">
            <a:avLst/>
          </a:prstGeom>
        </p:spPr>
      </p:pic>
      <p:sp>
        <p:nvSpPr>
          <p:cNvPr id="7" name="Rectangle: Rounded Corners 6">
            <a:extLst>
              <a:ext uri="{FF2B5EF4-FFF2-40B4-BE49-F238E27FC236}">
                <a16:creationId xmlns:a16="http://schemas.microsoft.com/office/drawing/2014/main" id="{45B2B342-8679-863A-48F3-1E0D604D58ED}"/>
              </a:ext>
            </a:extLst>
          </p:cNvPr>
          <p:cNvSpPr/>
          <p:nvPr/>
        </p:nvSpPr>
        <p:spPr>
          <a:xfrm>
            <a:off x="2237726" y="6395778"/>
            <a:ext cx="19190132" cy="28799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14126" algn="ctr" defTabSz="914400">
              <a:lnSpc>
                <a:spcPct val="150000"/>
              </a:lnSpc>
            </a:pPr>
            <a:r>
              <a:rPr lang="en-US" altLang="en-US" sz="4000" dirty="0">
                <a:latin typeface="Poppins Medium" charset="0"/>
                <a:ea typeface="Poppins Medium" charset="0"/>
                <a:cs typeface="Poppins Medium" charset="0"/>
              </a:rPr>
              <a:t>In this work we take a top-down approach, examining:</a:t>
            </a:r>
          </a:p>
          <a:p>
            <a:pPr indent="-914126" algn="ctr" defTabSz="914400">
              <a:lnSpc>
                <a:spcPct val="150000"/>
              </a:lnSpc>
            </a:pPr>
            <a:r>
              <a:rPr lang="en-US" altLang="en-US" sz="4000" dirty="0">
                <a:latin typeface="Poppins Medium" charset="0"/>
                <a:ea typeface="Poppins Medium" charset="0"/>
                <a:cs typeface="Poppins Medium" charset="0"/>
              </a:rPr>
              <a:t>How can disaggregated memory be utilized efficiently?</a:t>
            </a:r>
          </a:p>
        </p:txBody>
      </p:sp>
    </p:spTree>
    <p:extLst>
      <p:ext uri="{BB962C8B-B14F-4D97-AF65-F5344CB8AC3E}">
        <p14:creationId xmlns:p14="http://schemas.microsoft.com/office/powerpoint/2010/main" val="143211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p:cNvSpPr/>
          <p:nvPr/>
        </p:nvSpPr>
        <p:spPr>
          <a:xfrm>
            <a:off x="1894856" y="5409572"/>
            <a:ext cx="17920046" cy="69210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904456" y="3558539"/>
            <a:ext cx="17920046" cy="18510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3483429" y="4098989"/>
            <a:ext cx="6192688" cy="492443"/>
          </a:xfrm>
          <a:prstGeom prst="rect">
            <a:avLst/>
          </a:prstGeom>
          <a:noFill/>
        </p:spPr>
        <p:txBody>
          <a:bodyPr wrap="square" lIns="0" tIns="0" rIns="0" bIns="0" rtlCol="0">
            <a:spAutoFit/>
          </a:bodyPr>
          <a:lstStyle/>
          <a:p>
            <a:r>
              <a:rPr lang="en-US" sz="3200" b="1" dirty="0">
                <a:solidFill>
                  <a:schemeClr val="bg1"/>
                </a:solidFill>
                <a:latin typeface="Poppins SemiBold" charset="0"/>
                <a:ea typeface="Poppins SemiBold" charset="0"/>
                <a:cs typeface="Poppins SemiBold" charset="0"/>
              </a:rPr>
              <a:t>Memory Access Model:</a:t>
            </a:r>
          </a:p>
        </p:txBody>
      </p:sp>
      <p:sp>
        <p:nvSpPr>
          <p:cNvPr id="18" name="TextBox 17">
            <a:extLst>
              <a:ext uri="{FF2B5EF4-FFF2-40B4-BE49-F238E27FC236}">
                <a16:creationId xmlns:a16="http://schemas.microsoft.com/office/drawing/2014/main" id="{83E26F2A-6AC1-4D5A-B91C-3DD5F14DDA72}"/>
              </a:ext>
            </a:extLst>
          </p:cNvPr>
          <p:cNvSpPr txBox="1"/>
          <p:nvPr/>
        </p:nvSpPr>
        <p:spPr>
          <a:xfrm>
            <a:off x="1533152" y="1529408"/>
            <a:ext cx="19875872"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Disaggregated Memory- Challenges</a:t>
            </a:r>
          </a:p>
        </p:txBody>
      </p:sp>
      <p:sp>
        <p:nvSpPr>
          <p:cNvPr id="22" name="TextBox 21">
            <a:extLst>
              <a:ext uri="{FF2B5EF4-FFF2-40B4-BE49-F238E27FC236}">
                <a16:creationId xmlns:a16="http://schemas.microsoft.com/office/drawing/2014/main" id="{ED7F069F-1E07-459D-AF15-9C1E9079952E}"/>
              </a:ext>
            </a:extLst>
          </p:cNvPr>
          <p:cNvSpPr txBox="1"/>
          <p:nvPr/>
        </p:nvSpPr>
        <p:spPr>
          <a:xfrm>
            <a:off x="3617986" y="4541316"/>
            <a:ext cx="15070310" cy="677108"/>
          </a:xfrm>
          <a:prstGeom prst="rect">
            <a:avLst/>
          </a:prstGeom>
          <a:noFill/>
        </p:spPr>
        <p:txBody>
          <a:bodyPr wrap="square" lIns="0" tIns="0" rIns="0" bIns="0" rtlCol="0">
            <a:spAutoFit/>
          </a:bodyPr>
          <a:lstStyle/>
          <a:p>
            <a:pPr marL="457200" indent="-457200">
              <a:lnSpc>
                <a:spcPct val="150000"/>
              </a:lnSpc>
              <a:buFont typeface="Arial" panose="020B0604020202020204" pitchFamily="34" charset="0"/>
              <a:buChar char="•"/>
            </a:pPr>
            <a:r>
              <a:rPr lang="en-US" sz="3200" dirty="0">
                <a:solidFill>
                  <a:schemeClr val="bg1"/>
                </a:solidFill>
                <a:latin typeface="Poppins Light" charset="0"/>
                <a:ea typeface="Poppins Light" charset="0"/>
                <a:cs typeface="Poppins Light" charset="0"/>
              </a:rPr>
              <a:t>Cache-line only vs. swap vs. hybrid</a:t>
            </a:r>
          </a:p>
        </p:txBody>
      </p:sp>
      <p:sp>
        <p:nvSpPr>
          <p:cNvPr id="23" name="Freeform 16">
            <a:extLst>
              <a:ext uri="{FF2B5EF4-FFF2-40B4-BE49-F238E27FC236}">
                <a16:creationId xmlns:a16="http://schemas.microsoft.com/office/drawing/2014/main" id="{509EED07-3B6C-4887-8963-7E14CCB37EE9}"/>
              </a:ext>
            </a:extLst>
          </p:cNvPr>
          <p:cNvSpPr>
            <a:spLocks noEditPoints="1"/>
          </p:cNvSpPr>
          <p:nvPr/>
        </p:nvSpPr>
        <p:spPr bwMode="auto">
          <a:xfrm>
            <a:off x="1910432" y="3545632"/>
            <a:ext cx="1449320" cy="1492513"/>
          </a:xfrm>
          <a:prstGeom prst="rect">
            <a:avLst/>
          </a:prstGeom>
          <a:blipFill>
            <a:blip r:embed="rId3"/>
            <a:stretch>
              <a:fillRect b="3389"/>
            </a:stretch>
          </a:blip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Rectangle 23">
            <a:extLst>
              <a:ext uri="{FF2B5EF4-FFF2-40B4-BE49-F238E27FC236}">
                <a16:creationId xmlns:a16="http://schemas.microsoft.com/office/drawing/2014/main" id="{A11878F7-6EB4-42A0-8CA3-552C8CA0C69F}"/>
              </a:ext>
            </a:extLst>
          </p:cNvPr>
          <p:cNvSpPr/>
          <p:nvPr/>
        </p:nvSpPr>
        <p:spPr>
          <a:xfrm>
            <a:off x="2767001" y="6639074"/>
            <a:ext cx="16281335" cy="23311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BEDC99F-97AD-DF49-9520-5DBC87B57C4B}"/>
              </a:ext>
            </a:extLst>
          </p:cNvPr>
          <p:cNvSpPr txBox="1"/>
          <p:nvPr/>
        </p:nvSpPr>
        <p:spPr>
          <a:xfrm>
            <a:off x="3964448" y="6639074"/>
            <a:ext cx="11831167" cy="677108"/>
          </a:xfrm>
          <a:prstGeom prst="rect">
            <a:avLst/>
          </a:prstGeom>
          <a:noFill/>
        </p:spPr>
        <p:txBody>
          <a:bodyPr wrap="square" lIns="0" tIns="0" rIns="0" bIns="0" rtlCol="0">
            <a:spAutoFit/>
          </a:bodyPr>
          <a:lstStyle/>
          <a:p>
            <a:pPr>
              <a:lnSpc>
                <a:spcPct val="150000"/>
              </a:lnSpc>
            </a:pPr>
            <a:r>
              <a:rPr lang="en-US" sz="3200" b="1" dirty="0">
                <a:solidFill>
                  <a:schemeClr val="bg1"/>
                </a:solidFill>
                <a:latin typeface="Poppins SemiBold" charset="0"/>
                <a:ea typeface="Poppins SemiBold" charset="0"/>
                <a:cs typeface="Poppins SemiBold" charset="0"/>
              </a:rPr>
              <a:t>Typical Page Management Optimizations Break:</a:t>
            </a:r>
          </a:p>
        </p:txBody>
      </p:sp>
      <p:sp>
        <p:nvSpPr>
          <p:cNvPr id="29" name="TextBox 28">
            <a:extLst>
              <a:ext uri="{FF2B5EF4-FFF2-40B4-BE49-F238E27FC236}">
                <a16:creationId xmlns:a16="http://schemas.microsoft.com/office/drawing/2014/main" id="{BD35383B-F5A8-EED3-2B03-DF48854B5256}"/>
              </a:ext>
            </a:extLst>
          </p:cNvPr>
          <p:cNvSpPr txBox="1"/>
          <p:nvPr/>
        </p:nvSpPr>
        <p:spPr>
          <a:xfrm>
            <a:off x="3964448" y="7316072"/>
            <a:ext cx="15947984" cy="1415772"/>
          </a:xfrm>
          <a:prstGeom prst="rect">
            <a:avLst/>
          </a:prstGeom>
          <a:noFill/>
        </p:spPr>
        <p:txBody>
          <a:bodyPr wrap="square" lIns="0" tIns="0" rIns="0" bIns="0" rtlCol="0">
            <a:spAutoFit/>
          </a:bodyPr>
          <a:lstStyle/>
          <a:p>
            <a:pPr marL="342900" indent="-342900">
              <a:lnSpc>
                <a:spcPct val="150000"/>
              </a:lnSpc>
              <a:buFont typeface="Arial" panose="020B0604020202020204" pitchFamily="34" charset="0"/>
              <a:buChar char="•"/>
            </a:pPr>
            <a:r>
              <a:rPr lang="en-US" sz="3200" dirty="0">
                <a:solidFill>
                  <a:schemeClr val="bg1"/>
                </a:solidFill>
                <a:latin typeface="Poppins Light" charset="0"/>
                <a:ea typeface="Poppins Light" charset="0"/>
                <a:cs typeface="Poppins Light" charset="0"/>
              </a:rPr>
              <a:t>Huge pages are ineffective</a:t>
            </a:r>
          </a:p>
          <a:p>
            <a:pPr marL="342900" indent="-342900">
              <a:lnSpc>
                <a:spcPct val="150000"/>
              </a:lnSpc>
              <a:buFont typeface="Arial" panose="020B0604020202020204" pitchFamily="34" charset="0"/>
              <a:buChar char="•"/>
            </a:pPr>
            <a:r>
              <a:rPr lang="en-US" sz="3200" dirty="0">
                <a:solidFill>
                  <a:schemeClr val="bg1"/>
                </a:solidFill>
                <a:latin typeface="Poppins Light" charset="0"/>
                <a:ea typeface="Poppins Light" charset="0"/>
                <a:cs typeface="Poppins Light" charset="0"/>
              </a:rPr>
              <a:t>Batching pages for migrations is ineffective</a:t>
            </a:r>
          </a:p>
        </p:txBody>
      </p:sp>
      <p:sp>
        <p:nvSpPr>
          <p:cNvPr id="31" name="TextBox 30">
            <a:extLst>
              <a:ext uri="{FF2B5EF4-FFF2-40B4-BE49-F238E27FC236}">
                <a16:creationId xmlns:a16="http://schemas.microsoft.com/office/drawing/2014/main" id="{59F023E1-9600-354F-5EB5-111DF7C3AF85}"/>
              </a:ext>
            </a:extLst>
          </p:cNvPr>
          <p:cNvSpPr txBox="1"/>
          <p:nvPr/>
        </p:nvSpPr>
        <p:spPr>
          <a:xfrm>
            <a:off x="3359752" y="5688812"/>
            <a:ext cx="14981423" cy="677108"/>
          </a:xfrm>
          <a:prstGeom prst="rect">
            <a:avLst/>
          </a:prstGeom>
          <a:noFill/>
        </p:spPr>
        <p:txBody>
          <a:bodyPr wrap="square" lIns="0" tIns="0" rIns="0" bIns="0" rtlCol="0">
            <a:spAutoFit/>
          </a:bodyPr>
          <a:lstStyle/>
          <a:p>
            <a:pPr>
              <a:lnSpc>
                <a:spcPct val="150000"/>
              </a:lnSpc>
            </a:pPr>
            <a:r>
              <a:rPr lang="en-US" sz="3200" b="1" dirty="0">
                <a:solidFill>
                  <a:schemeClr val="bg1"/>
                </a:solidFill>
                <a:latin typeface="Poppins SemiBold" charset="0"/>
                <a:ea typeface="Poppins SemiBold" charset="0"/>
                <a:cs typeface="Poppins SemiBold" charset="0"/>
              </a:rPr>
              <a:t>Disaggregated Memory Latency Regime Changes System Trade-offs:</a:t>
            </a:r>
          </a:p>
        </p:txBody>
      </p:sp>
      <p:sp>
        <p:nvSpPr>
          <p:cNvPr id="27" name="Freeform 16">
            <a:extLst>
              <a:ext uri="{FF2B5EF4-FFF2-40B4-BE49-F238E27FC236}">
                <a16:creationId xmlns:a16="http://schemas.microsoft.com/office/drawing/2014/main" id="{B813869D-C95C-1BF3-7AB6-595495ADB2FE}"/>
              </a:ext>
            </a:extLst>
          </p:cNvPr>
          <p:cNvSpPr>
            <a:spLocks noEditPoints="1"/>
          </p:cNvSpPr>
          <p:nvPr/>
        </p:nvSpPr>
        <p:spPr bwMode="auto">
          <a:xfrm>
            <a:off x="2099706" y="5600722"/>
            <a:ext cx="896573" cy="923293"/>
          </a:xfrm>
          <a:prstGeom prst="rect">
            <a:avLst/>
          </a:prstGeom>
          <a:blipFill dpi="0" rotWithShape="1">
            <a:blip r:embed="rId4"/>
            <a:srcRect/>
            <a:stretch>
              <a:fillRect b="3389"/>
            </a:stretch>
          </a:blipFill>
          <a:ln>
            <a:noFill/>
          </a:ln>
        </p:spPr>
        <p:txBody>
          <a:bodyPr vert="horz" wrap="square" lIns="91440" tIns="45720" rIns="91440" bIns="45720" numCol="1" anchor="t" anchorCtr="0" compatLnSpc="1">
            <a:prstTxWarp prst="textNoShape">
              <a:avLst/>
            </a:prstTxWarp>
          </a:bodyPr>
          <a:lstStyle/>
          <a:p>
            <a:endParaRPr lang="en-US" dirty="0"/>
          </a:p>
        </p:txBody>
      </p:sp>
      <p:pic>
        <p:nvPicPr>
          <p:cNvPr id="1026" name="Picture 2" descr="Page - Free interface icons">
            <a:extLst>
              <a:ext uri="{FF2B5EF4-FFF2-40B4-BE49-F238E27FC236}">
                <a16:creationId xmlns:a16="http://schemas.microsoft.com/office/drawing/2014/main" id="{4F330575-1FD6-2608-C8E4-FE302AA9F5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9967" y="6817880"/>
            <a:ext cx="648019" cy="648019"/>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6C45B137-CDE0-3C58-A797-769CF25B2FE9}"/>
              </a:ext>
            </a:extLst>
          </p:cNvPr>
          <p:cNvSpPr/>
          <p:nvPr/>
        </p:nvSpPr>
        <p:spPr>
          <a:xfrm>
            <a:off x="2748423" y="9305457"/>
            <a:ext cx="16281335" cy="25210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DA934E0B-AD7E-B27E-0DFC-CF675E8DEBE0}"/>
              </a:ext>
            </a:extLst>
          </p:cNvPr>
          <p:cNvSpPr txBox="1"/>
          <p:nvPr/>
        </p:nvSpPr>
        <p:spPr>
          <a:xfrm>
            <a:off x="3945870" y="9305457"/>
            <a:ext cx="11831167" cy="677108"/>
          </a:xfrm>
          <a:prstGeom prst="rect">
            <a:avLst/>
          </a:prstGeom>
          <a:noFill/>
        </p:spPr>
        <p:txBody>
          <a:bodyPr wrap="square" lIns="0" tIns="0" rIns="0" bIns="0" rtlCol="0">
            <a:spAutoFit/>
          </a:bodyPr>
          <a:lstStyle/>
          <a:p>
            <a:pPr>
              <a:lnSpc>
                <a:spcPct val="150000"/>
              </a:lnSpc>
            </a:pPr>
            <a:r>
              <a:rPr lang="en-US" sz="3200" b="1" dirty="0">
                <a:solidFill>
                  <a:schemeClr val="bg1"/>
                </a:solidFill>
                <a:latin typeface="Poppins SemiBold" charset="0"/>
                <a:ea typeface="Poppins SemiBold" charset="0"/>
                <a:cs typeface="Poppins SemiBold" charset="0"/>
              </a:rPr>
              <a:t>Relative Page Utility Matters Most:</a:t>
            </a:r>
          </a:p>
        </p:txBody>
      </p:sp>
      <p:sp>
        <p:nvSpPr>
          <p:cNvPr id="36" name="TextBox 35">
            <a:extLst>
              <a:ext uri="{FF2B5EF4-FFF2-40B4-BE49-F238E27FC236}">
                <a16:creationId xmlns:a16="http://schemas.microsoft.com/office/drawing/2014/main" id="{B27E123D-4075-6422-A718-F5F1BE55574C}"/>
              </a:ext>
            </a:extLst>
          </p:cNvPr>
          <p:cNvSpPr txBox="1"/>
          <p:nvPr/>
        </p:nvSpPr>
        <p:spPr>
          <a:xfrm>
            <a:off x="3945870" y="9982455"/>
            <a:ext cx="15947984" cy="1415772"/>
          </a:xfrm>
          <a:prstGeom prst="rect">
            <a:avLst/>
          </a:prstGeom>
          <a:noFill/>
        </p:spPr>
        <p:txBody>
          <a:bodyPr wrap="square" lIns="0" tIns="0" rIns="0" bIns="0" rtlCol="0">
            <a:spAutoFit/>
          </a:bodyPr>
          <a:lstStyle/>
          <a:p>
            <a:pPr marL="342900" indent="-342900">
              <a:lnSpc>
                <a:spcPct val="150000"/>
              </a:lnSpc>
              <a:buFont typeface="Arial" panose="020B0604020202020204" pitchFamily="34" charset="0"/>
              <a:buChar char="•"/>
            </a:pPr>
            <a:r>
              <a:rPr lang="en-US" sz="3200" dirty="0">
                <a:solidFill>
                  <a:schemeClr val="bg1"/>
                </a:solidFill>
                <a:latin typeface="Poppins Light" charset="0"/>
                <a:ea typeface="Poppins Light" charset="0"/>
                <a:cs typeface="Poppins Light" charset="0"/>
              </a:rPr>
              <a:t>Accurate page hotness detection with low overheads</a:t>
            </a:r>
          </a:p>
          <a:p>
            <a:pPr marL="342900" indent="-342900">
              <a:lnSpc>
                <a:spcPct val="150000"/>
              </a:lnSpc>
              <a:buFont typeface="Arial" panose="020B0604020202020204" pitchFamily="34" charset="0"/>
              <a:buChar char="•"/>
            </a:pPr>
            <a:r>
              <a:rPr lang="en-US" sz="3200" dirty="0">
                <a:solidFill>
                  <a:schemeClr val="bg1"/>
                </a:solidFill>
                <a:latin typeface="Poppins Light" charset="0"/>
                <a:ea typeface="Poppins Light" charset="0"/>
                <a:cs typeface="Poppins Light" charset="0"/>
              </a:rPr>
              <a:t>Efficient remote memory range hotness inspection</a:t>
            </a:r>
          </a:p>
        </p:txBody>
      </p:sp>
      <p:sp>
        <p:nvSpPr>
          <p:cNvPr id="34" name="Freeform 23">
            <a:extLst>
              <a:ext uri="{FF2B5EF4-FFF2-40B4-BE49-F238E27FC236}">
                <a16:creationId xmlns:a16="http://schemas.microsoft.com/office/drawing/2014/main" id="{5D2350A8-A246-7269-AEA3-65681B5D606E}"/>
              </a:ext>
            </a:extLst>
          </p:cNvPr>
          <p:cNvSpPr>
            <a:spLocks noEditPoints="1"/>
          </p:cNvSpPr>
          <p:nvPr/>
        </p:nvSpPr>
        <p:spPr bwMode="auto">
          <a:xfrm>
            <a:off x="2812761" y="9232474"/>
            <a:ext cx="962430" cy="677108"/>
          </a:xfrm>
          <a:prstGeom prst="rect">
            <a:avLst/>
          </a:prstGeom>
          <a:blipFill>
            <a:blip r:embed="rId6"/>
            <a:stretch>
              <a:fillRect l="-1086" t="-7014" r="-45260" b="-34372"/>
            </a:stretch>
          </a:blip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48134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50" grpId="0" animBg="1"/>
      <p:bldP spid="51" grpId="0"/>
      <p:bldP spid="22" grpId="0"/>
      <p:bldP spid="23" grpId="0" animBg="1"/>
      <p:bldP spid="24" grpId="0" animBg="1"/>
      <p:bldP spid="28" grpId="0"/>
      <p:bldP spid="29" grpId="0"/>
      <p:bldP spid="31" grpId="0"/>
      <p:bldP spid="27" grpId="0" animBg="1"/>
      <p:bldP spid="33" grpId="0" animBg="1"/>
      <p:bldP spid="35" grpId="0"/>
      <p:bldP spid="36" grpId="0"/>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p:cNvSpPr/>
          <p:nvPr/>
        </p:nvSpPr>
        <p:spPr>
          <a:xfrm>
            <a:off x="1894856" y="5409572"/>
            <a:ext cx="17920046" cy="69210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904456" y="3558539"/>
            <a:ext cx="17920046" cy="18510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3483429" y="4098989"/>
            <a:ext cx="6192688" cy="492443"/>
          </a:xfrm>
          <a:prstGeom prst="rect">
            <a:avLst/>
          </a:prstGeom>
          <a:noFill/>
        </p:spPr>
        <p:txBody>
          <a:bodyPr wrap="square" lIns="0" tIns="0" rIns="0" bIns="0" rtlCol="0">
            <a:spAutoFit/>
          </a:bodyPr>
          <a:lstStyle/>
          <a:p>
            <a:r>
              <a:rPr lang="en-US" sz="3200" b="1" dirty="0">
                <a:solidFill>
                  <a:schemeClr val="bg1"/>
                </a:solidFill>
                <a:latin typeface="Poppins SemiBold" charset="0"/>
                <a:ea typeface="Poppins SemiBold" charset="0"/>
                <a:cs typeface="Poppins SemiBold" charset="0"/>
              </a:rPr>
              <a:t>Memory Access Model:</a:t>
            </a:r>
          </a:p>
        </p:txBody>
      </p:sp>
      <p:sp>
        <p:nvSpPr>
          <p:cNvPr id="18" name="TextBox 17">
            <a:extLst>
              <a:ext uri="{FF2B5EF4-FFF2-40B4-BE49-F238E27FC236}">
                <a16:creationId xmlns:a16="http://schemas.microsoft.com/office/drawing/2014/main" id="{83E26F2A-6AC1-4D5A-B91C-3DD5F14DDA72}"/>
              </a:ext>
            </a:extLst>
          </p:cNvPr>
          <p:cNvSpPr txBox="1"/>
          <p:nvPr/>
        </p:nvSpPr>
        <p:spPr>
          <a:xfrm>
            <a:off x="1533152" y="1529408"/>
            <a:ext cx="19875872"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Disaggregated Memory- Challenges</a:t>
            </a:r>
          </a:p>
        </p:txBody>
      </p:sp>
      <p:sp>
        <p:nvSpPr>
          <p:cNvPr id="22" name="TextBox 21">
            <a:extLst>
              <a:ext uri="{FF2B5EF4-FFF2-40B4-BE49-F238E27FC236}">
                <a16:creationId xmlns:a16="http://schemas.microsoft.com/office/drawing/2014/main" id="{ED7F069F-1E07-459D-AF15-9C1E9079952E}"/>
              </a:ext>
            </a:extLst>
          </p:cNvPr>
          <p:cNvSpPr txBox="1"/>
          <p:nvPr/>
        </p:nvSpPr>
        <p:spPr>
          <a:xfrm>
            <a:off x="3617986" y="4541316"/>
            <a:ext cx="15070310" cy="677108"/>
          </a:xfrm>
          <a:prstGeom prst="rect">
            <a:avLst/>
          </a:prstGeom>
          <a:noFill/>
        </p:spPr>
        <p:txBody>
          <a:bodyPr wrap="square" lIns="0" tIns="0" rIns="0" bIns="0" rtlCol="0">
            <a:spAutoFit/>
          </a:bodyPr>
          <a:lstStyle/>
          <a:p>
            <a:pPr marL="457200" indent="-457200">
              <a:lnSpc>
                <a:spcPct val="150000"/>
              </a:lnSpc>
              <a:buFont typeface="Arial" panose="020B0604020202020204" pitchFamily="34" charset="0"/>
              <a:buChar char="•"/>
            </a:pPr>
            <a:r>
              <a:rPr lang="en-US" sz="3200" dirty="0">
                <a:solidFill>
                  <a:schemeClr val="bg1"/>
                </a:solidFill>
                <a:latin typeface="Poppins Light" charset="0"/>
                <a:ea typeface="Poppins Light" charset="0"/>
                <a:cs typeface="Poppins Light" charset="0"/>
              </a:rPr>
              <a:t>Cache-line only vs. swap vs. hybrid</a:t>
            </a:r>
          </a:p>
        </p:txBody>
      </p:sp>
      <p:sp>
        <p:nvSpPr>
          <p:cNvPr id="23" name="Freeform 16">
            <a:extLst>
              <a:ext uri="{FF2B5EF4-FFF2-40B4-BE49-F238E27FC236}">
                <a16:creationId xmlns:a16="http://schemas.microsoft.com/office/drawing/2014/main" id="{509EED07-3B6C-4887-8963-7E14CCB37EE9}"/>
              </a:ext>
            </a:extLst>
          </p:cNvPr>
          <p:cNvSpPr>
            <a:spLocks noEditPoints="1"/>
          </p:cNvSpPr>
          <p:nvPr/>
        </p:nvSpPr>
        <p:spPr bwMode="auto">
          <a:xfrm>
            <a:off x="1910432" y="3545632"/>
            <a:ext cx="1449320" cy="1492513"/>
          </a:xfrm>
          <a:prstGeom prst="rect">
            <a:avLst/>
          </a:prstGeom>
          <a:blipFill>
            <a:blip r:embed="rId3"/>
            <a:stretch>
              <a:fillRect b="3389"/>
            </a:stretch>
          </a:blip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Rectangle 23">
            <a:extLst>
              <a:ext uri="{FF2B5EF4-FFF2-40B4-BE49-F238E27FC236}">
                <a16:creationId xmlns:a16="http://schemas.microsoft.com/office/drawing/2014/main" id="{A11878F7-6EB4-42A0-8CA3-552C8CA0C69F}"/>
              </a:ext>
            </a:extLst>
          </p:cNvPr>
          <p:cNvSpPr/>
          <p:nvPr/>
        </p:nvSpPr>
        <p:spPr>
          <a:xfrm>
            <a:off x="2767001" y="6639074"/>
            <a:ext cx="16281335" cy="23311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BEDC99F-97AD-DF49-9520-5DBC87B57C4B}"/>
              </a:ext>
            </a:extLst>
          </p:cNvPr>
          <p:cNvSpPr txBox="1"/>
          <p:nvPr/>
        </p:nvSpPr>
        <p:spPr>
          <a:xfrm>
            <a:off x="3964448" y="6639074"/>
            <a:ext cx="11831167" cy="677108"/>
          </a:xfrm>
          <a:prstGeom prst="rect">
            <a:avLst/>
          </a:prstGeom>
          <a:noFill/>
        </p:spPr>
        <p:txBody>
          <a:bodyPr wrap="square" lIns="0" tIns="0" rIns="0" bIns="0" rtlCol="0">
            <a:spAutoFit/>
          </a:bodyPr>
          <a:lstStyle/>
          <a:p>
            <a:pPr>
              <a:lnSpc>
                <a:spcPct val="150000"/>
              </a:lnSpc>
            </a:pPr>
            <a:r>
              <a:rPr lang="en-US" sz="3200" b="1" dirty="0">
                <a:solidFill>
                  <a:schemeClr val="bg1"/>
                </a:solidFill>
                <a:latin typeface="Poppins SemiBold" charset="0"/>
                <a:ea typeface="Poppins SemiBold" charset="0"/>
                <a:cs typeface="Poppins SemiBold" charset="0"/>
              </a:rPr>
              <a:t>Typical Page Management Optimizations Break:</a:t>
            </a:r>
          </a:p>
        </p:txBody>
      </p:sp>
      <p:sp>
        <p:nvSpPr>
          <p:cNvPr id="29" name="TextBox 28">
            <a:extLst>
              <a:ext uri="{FF2B5EF4-FFF2-40B4-BE49-F238E27FC236}">
                <a16:creationId xmlns:a16="http://schemas.microsoft.com/office/drawing/2014/main" id="{BD35383B-F5A8-EED3-2B03-DF48854B5256}"/>
              </a:ext>
            </a:extLst>
          </p:cNvPr>
          <p:cNvSpPr txBox="1"/>
          <p:nvPr/>
        </p:nvSpPr>
        <p:spPr>
          <a:xfrm>
            <a:off x="3964448" y="7316072"/>
            <a:ext cx="15947984" cy="1415772"/>
          </a:xfrm>
          <a:prstGeom prst="rect">
            <a:avLst/>
          </a:prstGeom>
          <a:noFill/>
        </p:spPr>
        <p:txBody>
          <a:bodyPr wrap="square" lIns="0" tIns="0" rIns="0" bIns="0" rtlCol="0">
            <a:spAutoFit/>
          </a:bodyPr>
          <a:lstStyle/>
          <a:p>
            <a:pPr marL="342900" indent="-342900">
              <a:lnSpc>
                <a:spcPct val="150000"/>
              </a:lnSpc>
              <a:buFont typeface="Arial" panose="020B0604020202020204" pitchFamily="34" charset="0"/>
              <a:buChar char="•"/>
            </a:pPr>
            <a:r>
              <a:rPr lang="en-US" sz="3200" dirty="0">
                <a:solidFill>
                  <a:schemeClr val="bg1"/>
                </a:solidFill>
                <a:latin typeface="Poppins Light" charset="0"/>
                <a:ea typeface="Poppins Light" charset="0"/>
                <a:cs typeface="Poppins Light" charset="0"/>
              </a:rPr>
              <a:t>Huge pages are ineffective</a:t>
            </a:r>
          </a:p>
          <a:p>
            <a:pPr marL="342900" indent="-342900">
              <a:lnSpc>
                <a:spcPct val="150000"/>
              </a:lnSpc>
              <a:buFont typeface="Arial" panose="020B0604020202020204" pitchFamily="34" charset="0"/>
              <a:buChar char="•"/>
            </a:pPr>
            <a:r>
              <a:rPr lang="en-US" sz="3200" dirty="0">
                <a:solidFill>
                  <a:schemeClr val="bg2">
                    <a:lumMod val="75000"/>
                  </a:schemeClr>
                </a:solidFill>
                <a:latin typeface="Poppins Light" charset="0"/>
                <a:ea typeface="Poppins Light" charset="0"/>
                <a:cs typeface="Poppins Light" charset="0"/>
              </a:rPr>
              <a:t>Batching pages for migrations is ineffective</a:t>
            </a:r>
          </a:p>
        </p:txBody>
      </p:sp>
      <p:sp>
        <p:nvSpPr>
          <p:cNvPr id="31" name="TextBox 30">
            <a:extLst>
              <a:ext uri="{FF2B5EF4-FFF2-40B4-BE49-F238E27FC236}">
                <a16:creationId xmlns:a16="http://schemas.microsoft.com/office/drawing/2014/main" id="{59F023E1-9600-354F-5EB5-111DF7C3AF85}"/>
              </a:ext>
            </a:extLst>
          </p:cNvPr>
          <p:cNvSpPr txBox="1"/>
          <p:nvPr/>
        </p:nvSpPr>
        <p:spPr>
          <a:xfrm>
            <a:off x="3359752" y="5688812"/>
            <a:ext cx="14981423" cy="677108"/>
          </a:xfrm>
          <a:prstGeom prst="rect">
            <a:avLst/>
          </a:prstGeom>
          <a:noFill/>
        </p:spPr>
        <p:txBody>
          <a:bodyPr wrap="square" lIns="0" tIns="0" rIns="0" bIns="0" rtlCol="0">
            <a:spAutoFit/>
          </a:bodyPr>
          <a:lstStyle/>
          <a:p>
            <a:pPr>
              <a:lnSpc>
                <a:spcPct val="150000"/>
              </a:lnSpc>
            </a:pPr>
            <a:r>
              <a:rPr lang="en-US" sz="3200" b="1" dirty="0">
                <a:solidFill>
                  <a:schemeClr val="bg1"/>
                </a:solidFill>
                <a:latin typeface="Poppins SemiBold" charset="0"/>
                <a:ea typeface="Poppins SemiBold" charset="0"/>
                <a:cs typeface="Poppins SemiBold" charset="0"/>
              </a:rPr>
              <a:t>Disaggregated Memory Latency Regime Changes System Trade-offs:</a:t>
            </a:r>
          </a:p>
        </p:txBody>
      </p:sp>
      <p:sp>
        <p:nvSpPr>
          <p:cNvPr id="27" name="Freeform 16">
            <a:extLst>
              <a:ext uri="{FF2B5EF4-FFF2-40B4-BE49-F238E27FC236}">
                <a16:creationId xmlns:a16="http://schemas.microsoft.com/office/drawing/2014/main" id="{B813869D-C95C-1BF3-7AB6-595495ADB2FE}"/>
              </a:ext>
            </a:extLst>
          </p:cNvPr>
          <p:cNvSpPr>
            <a:spLocks noEditPoints="1"/>
          </p:cNvSpPr>
          <p:nvPr/>
        </p:nvSpPr>
        <p:spPr bwMode="auto">
          <a:xfrm>
            <a:off x="2099706" y="5600722"/>
            <a:ext cx="896573" cy="923293"/>
          </a:xfrm>
          <a:prstGeom prst="rect">
            <a:avLst/>
          </a:prstGeom>
          <a:blipFill dpi="0" rotWithShape="1">
            <a:blip r:embed="rId4"/>
            <a:srcRect/>
            <a:stretch>
              <a:fillRect b="3389"/>
            </a:stretch>
          </a:blipFill>
          <a:ln>
            <a:noFill/>
          </a:ln>
        </p:spPr>
        <p:txBody>
          <a:bodyPr vert="horz" wrap="square" lIns="91440" tIns="45720" rIns="91440" bIns="45720" numCol="1" anchor="t" anchorCtr="0" compatLnSpc="1">
            <a:prstTxWarp prst="textNoShape">
              <a:avLst/>
            </a:prstTxWarp>
          </a:bodyPr>
          <a:lstStyle/>
          <a:p>
            <a:endParaRPr lang="en-US" dirty="0"/>
          </a:p>
        </p:txBody>
      </p:sp>
      <p:pic>
        <p:nvPicPr>
          <p:cNvPr id="1026" name="Picture 2" descr="Page - Free interface icons">
            <a:extLst>
              <a:ext uri="{FF2B5EF4-FFF2-40B4-BE49-F238E27FC236}">
                <a16:creationId xmlns:a16="http://schemas.microsoft.com/office/drawing/2014/main" id="{4F330575-1FD6-2608-C8E4-FE302AA9F5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9967" y="6817880"/>
            <a:ext cx="648019" cy="648019"/>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6C45B137-CDE0-3C58-A797-769CF25B2FE9}"/>
              </a:ext>
            </a:extLst>
          </p:cNvPr>
          <p:cNvSpPr/>
          <p:nvPr/>
        </p:nvSpPr>
        <p:spPr>
          <a:xfrm>
            <a:off x="2748423" y="9305457"/>
            <a:ext cx="16281335" cy="25210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DA934E0B-AD7E-B27E-0DFC-CF675E8DEBE0}"/>
              </a:ext>
            </a:extLst>
          </p:cNvPr>
          <p:cNvSpPr txBox="1"/>
          <p:nvPr/>
        </p:nvSpPr>
        <p:spPr>
          <a:xfrm>
            <a:off x="3945870" y="9305457"/>
            <a:ext cx="11831167" cy="677108"/>
          </a:xfrm>
          <a:prstGeom prst="rect">
            <a:avLst/>
          </a:prstGeom>
          <a:noFill/>
        </p:spPr>
        <p:txBody>
          <a:bodyPr wrap="square" lIns="0" tIns="0" rIns="0" bIns="0" rtlCol="0">
            <a:spAutoFit/>
          </a:bodyPr>
          <a:lstStyle/>
          <a:p>
            <a:pPr>
              <a:lnSpc>
                <a:spcPct val="150000"/>
              </a:lnSpc>
            </a:pPr>
            <a:r>
              <a:rPr lang="en-US" sz="3200" b="1" dirty="0">
                <a:solidFill>
                  <a:schemeClr val="bg1"/>
                </a:solidFill>
                <a:latin typeface="Poppins SemiBold" charset="0"/>
                <a:ea typeface="Poppins SemiBold" charset="0"/>
                <a:cs typeface="Poppins SemiBold" charset="0"/>
              </a:rPr>
              <a:t>Relative Page Utility Matters Most:</a:t>
            </a:r>
          </a:p>
        </p:txBody>
      </p:sp>
      <p:sp>
        <p:nvSpPr>
          <p:cNvPr id="36" name="TextBox 35">
            <a:extLst>
              <a:ext uri="{FF2B5EF4-FFF2-40B4-BE49-F238E27FC236}">
                <a16:creationId xmlns:a16="http://schemas.microsoft.com/office/drawing/2014/main" id="{B27E123D-4075-6422-A718-F5F1BE55574C}"/>
              </a:ext>
            </a:extLst>
          </p:cNvPr>
          <p:cNvSpPr txBox="1"/>
          <p:nvPr/>
        </p:nvSpPr>
        <p:spPr>
          <a:xfrm>
            <a:off x="3945870" y="9982455"/>
            <a:ext cx="15947984" cy="1415772"/>
          </a:xfrm>
          <a:prstGeom prst="rect">
            <a:avLst/>
          </a:prstGeom>
          <a:noFill/>
        </p:spPr>
        <p:txBody>
          <a:bodyPr wrap="square" lIns="0" tIns="0" rIns="0" bIns="0" rtlCol="0">
            <a:spAutoFit/>
          </a:bodyPr>
          <a:lstStyle/>
          <a:p>
            <a:pPr marL="342900" indent="-342900">
              <a:lnSpc>
                <a:spcPct val="150000"/>
              </a:lnSpc>
              <a:buFont typeface="Arial" panose="020B0604020202020204" pitchFamily="34" charset="0"/>
              <a:buChar char="•"/>
            </a:pPr>
            <a:r>
              <a:rPr lang="en-US" sz="3200" dirty="0">
                <a:solidFill>
                  <a:schemeClr val="bg1"/>
                </a:solidFill>
                <a:latin typeface="Poppins Light" charset="0"/>
                <a:ea typeface="Poppins Light" charset="0"/>
                <a:cs typeface="Poppins Light" charset="0"/>
              </a:rPr>
              <a:t>Accurate page hotness detection with low overheads</a:t>
            </a:r>
          </a:p>
          <a:p>
            <a:pPr marL="342900" indent="-342900">
              <a:lnSpc>
                <a:spcPct val="150000"/>
              </a:lnSpc>
              <a:buFont typeface="Arial" panose="020B0604020202020204" pitchFamily="34" charset="0"/>
              <a:buChar char="•"/>
            </a:pPr>
            <a:r>
              <a:rPr lang="en-US" sz="3200" dirty="0">
                <a:solidFill>
                  <a:schemeClr val="bg2">
                    <a:lumMod val="75000"/>
                  </a:schemeClr>
                </a:solidFill>
                <a:latin typeface="Poppins Light" charset="0"/>
                <a:ea typeface="Poppins Light" charset="0"/>
                <a:cs typeface="Poppins Light" charset="0"/>
              </a:rPr>
              <a:t>Efficient remote memory range hotness inspection</a:t>
            </a:r>
          </a:p>
        </p:txBody>
      </p:sp>
      <p:sp>
        <p:nvSpPr>
          <p:cNvPr id="34" name="Freeform 23">
            <a:extLst>
              <a:ext uri="{FF2B5EF4-FFF2-40B4-BE49-F238E27FC236}">
                <a16:creationId xmlns:a16="http://schemas.microsoft.com/office/drawing/2014/main" id="{5D2350A8-A246-7269-AEA3-65681B5D606E}"/>
              </a:ext>
            </a:extLst>
          </p:cNvPr>
          <p:cNvSpPr>
            <a:spLocks noEditPoints="1"/>
          </p:cNvSpPr>
          <p:nvPr/>
        </p:nvSpPr>
        <p:spPr bwMode="auto">
          <a:xfrm>
            <a:off x="2812761" y="9232474"/>
            <a:ext cx="962430" cy="677108"/>
          </a:xfrm>
          <a:prstGeom prst="rect">
            <a:avLst/>
          </a:prstGeom>
          <a:blipFill>
            <a:blip r:embed="rId6"/>
            <a:stretch>
              <a:fillRect l="-1086" t="-7014" r="-45260" b="-34372"/>
            </a:stretch>
          </a:blip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524201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533152" y="1529408"/>
            <a:ext cx="21748080" cy="615553"/>
          </a:xfrm>
          <a:prstGeom prst="rect">
            <a:avLst/>
          </a:prstGeom>
          <a:noFill/>
        </p:spPr>
        <p:txBody>
          <a:bodyPr wrap="square" lIns="0" tIns="0" rIns="0" bIns="0" rtlCol="0">
            <a:noAutofit/>
          </a:bodyPr>
          <a:lstStyle/>
          <a:p>
            <a:r>
              <a:rPr lang="en-US" sz="6600" dirty="0">
                <a:latin typeface="Poppins SemiBold" charset="0"/>
                <a:ea typeface="Poppins SemiBold" charset="0"/>
                <a:cs typeface="Poppins SemiBold" charset="0"/>
              </a:rPr>
              <a:t>Challenge 1: Memory Access Model</a:t>
            </a:r>
          </a:p>
        </p:txBody>
      </p:sp>
      <p:sp>
        <p:nvSpPr>
          <p:cNvPr id="8" name="TextBox 7">
            <a:extLst>
              <a:ext uri="{FF2B5EF4-FFF2-40B4-BE49-F238E27FC236}">
                <a16:creationId xmlns:a16="http://schemas.microsoft.com/office/drawing/2014/main" id="{E0FF912F-9C0F-9FC5-4CA7-1BBA43B78430}"/>
              </a:ext>
            </a:extLst>
          </p:cNvPr>
          <p:cNvSpPr txBox="1"/>
          <p:nvPr/>
        </p:nvSpPr>
        <p:spPr>
          <a:xfrm>
            <a:off x="3310918" y="3128836"/>
            <a:ext cx="6192688" cy="492443"/>
          </a:xfrm>
          <a:prstGeom prst="rect">
            <a:avLst/>
          </a:prstGeom>
          <a:noFill/>
        </p:spPr>
        <p:txBody>
          <a:bodyPr wrap="square" lIns="0" tIns="0" rIns="0" bIns="0" rtlCol="0">
            <a:spAutoFit/>
          </a:bodyPr>
          <a:lstStyle/>
          <a:p>
            <a:r>
              <a:rPr lang="en-US" sz="3200" b="1" dirty="0">
                <a:solidFill>
                  <a:schemeClr val="bg1"/>
                </a:solidFill>
                <a:latin typeface="Poppins SemiBold" charset="0"/>
                <a:ea typeface="Poppins SemiBold" charset="0"/>
                <a:cs typeface="Poppins SemiBold" charset="0"/>
              </a:rPr>
              <a:t>Access Granularity</a:t>
            </a:r>
          </a:p>
        </p:txBody>
      </p:sp>
      <p:pic>
        <p:nvPicPr>
          <p:cNvPr id="6" name="Picture 5">
            <a:extLst>
              <a:ext uri="{FF2B5EF4-FFF2-40B4-BE49-F238E27FC236}">
                <a16:creationId xmlns:a16="http://schemas.microsoft.com/office/drawing/2014/main" id="{E8646DB3-C5AC-5E13-A8A3-56F3D64B16A3}"/>
              </a:ext>
            </a:extLst>
          </p:cNvPr>
          <p:cNvPicPr>
            <a:picLocks noChangeAspect="1"/>
          </p:cNvPicPr>
          <p:nvPr/>
        </p:nvPicPr>
        <p:blipFill>
          <a:blip r:embed="rId3"/>
          <a:stretch>
            <a:fillRect/>
          </a:stretch>
        </p:blipFill>
        <p:spPr>
          <a:xfrm>
            <a:off x="1533152" y="7517492"/>
            <a:ext cx="19899056" cy="4381068"/>
          </a:xfrm>
          <a:prstGeom prst="rect">
            <a:avLst/>
          </a:prstGeom>
        </p:spPr>
      </p:pic>
      <p:sp>
        <p:nvSpPr>
          <p:cNvPr id="13" name="Rectangle 22">
            <a:extLst>
              <a:ext uri="{FF2B5EF4-FFF2-40B4-BE49-F238E27FC236}">
                <a16:creationId xmlns:a16="http://schemas.microsoft.com/office/drawing/2014/main" id="{2494BFE7-B7A3-DB82-4909-2B3063B2C685}"/>
              </a:ext>
            </a:extLst>
          </p:cNvPr>
          <p:cNvSpPr>
            <a:spLocks noChangeArrowheads="1"/>
          </p:cNvSpPr>
          <p:nvPr/>
        </p:nvSpPr>
        <p:spPr bwMode="auto">
          <a:xfrm>
            <a:off x="1539143" y="3346881"/>
            <a:ext cx="22102129" cy="39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50000"/>
              </a:lnSpc>
            </a:pPr>
            <a:r>
              <a:rPr lang="en-US" altLang="en-US" sz="4400" dirty="0">
                <a:latin typeface="Poppins Medium" charset="0"/>
                <a:ea typeface="Poppins Medium" charset="0"/>
                <a:cs typeface="Poppins Medium" charset="0"/>
              </a:rPr>
              <a:t>We utilize the Hybrid Model: (we demonstrate its superiority in the paper)</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Cache-line accesses to remote memory</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Page migration between local and remote memory</a:t>
            </a:r>
          </a:p>
          <a:p>
            <a:pPr marL="571500" indent="-571500" defTabSz="914400">
              <a:lnSpc>
                <a:spcPct val="150000"/>
              </a:lnSpc>
              <a:buFont typeface="Arial" panose="020B0604020202020204" pitchFamily="34" charset="0"/>
              <a:buChar char="•"/>
            </a:pPr>
            <a:r>
              <a:rPr lang="en-US" altLang="en-US" sz="4400" dirty="0">
                <a:latin typeface="Poppins Medium" charset="0"/>
                <a:ea typeface="Poppins Medium" charset="0"/>
                <a:cs typeface="Poppins Medium" charset="0"/>
              </a:rPr>
              <a:t>Model utilized in prior works*</a:t>
            </a:r>
          </a:p>
        </p:txBody>
      </p:sp>
      <p:sp>
        <p:nvSpPr>
          <p:cNvPr id="16" name="TextBox 15">
            <a:extLst>
              <a:ext uri="{FF2B5EF4-FFF2-40B4-BE49-F238E27FC236}">
                <a16:creationId xmlns:a16="http://schemas.microsoft.com/office/drawing/2014/main" id="{557EEFCE-48B4-D6A3-D59C-C59EA67AB338}"/>
              </a:ext>
            </a:extLst>
          </p:cNvPr>
          <p:cNvSpPr txBox="1"/>
          <p:nvPr/>
        </p:nvSpPr>
        <p:spPr>
          <a:xfrm>
            <a:off x="742728" y="12240817"/>
            <a:ext cx="13681520" cy="830997"/>
          </a:xfrm>
          <a:prstGeom prst="rect">
            <a:avLst/>
          </a:prstGeom>
          <a:noFill/>
        </p:spPr>
        <p:txBody>
          <a:bodyPr wrap="square">
            <a:spAutoFit/>
          </a:bodyPr>
          <a:lstStyle/>
          <a:p>
            <a:r>
              <a:rPr lang="en-US" altLang="en-US" sz="2400" dirty="0">
                <a:latin typeface="Poppins Medium" charset="0"/>
                <a:ea typeface="Poppins Medium" charset="0"/>
                <a:cs typeface="Poppins Medium" charset="0"/>
              </a:rPr>
              <a:t>*Nimble Page Management for Tiered Memory Systems</a:t>
            </a:r>
            <a:br>
              <a:rPr lang="en-US" altLang="en-US" sz="2400" dirty="0">
                <a:latin typeface="Poppins Medium" charset="0"/>
                <a:ea typeface="Poppins Medium" charset="0"/>
                <a:cs typeface="Poppins Medium" charset="0"/>
              </a:rPr>
            </a:br>
            <a:r>
              <a:rPr lang="en-US" altLang="en-US" sz="2400" dirty="0">
                <a:latin typeface="Poppins Medium" charset="0"/>
                <a:ea typeface="Poppins Medium" charset="0"/>
                <a:cs typeface="Poppins Medium" charset="0"/>
              </a:rPr>
              <a:t>  Thermostat: Application-transparent Page Management for Two-tiered Main Memory</a:t>
            </a:r>
            <a:endParaRPr lang="LID4096" sz="2400" dirty="0"/>
          </a:p>
        </p:txBody>
      </p:sp>
    </p:spTree>
    <p:extLst>
      <p:ext uri="{BB962C8B-B14F-4D97-AF65-F5344CB8AC3E}">
        <p14:creationId xmlns:p14="http://schemas.microsoft.com/office/powerpoint/2010/main" val="668202622"/>
      </p:ext>
    </p:extLst>
  </p:cSld>
  <p:clrMapOvr>
    <a:masterClrMapping/>
  </p:clrMapOvr>
</p:sld>
</file>

<file path=ppt/theme/theme1.xml><?xml version="1.0" encoding="utf-8"?>
<a:theme xmlns:a="http://schemas.openxmlformats.org/drawingml/2006/main" name="Office Theme">
  <a:themeElements>
    <a:clrScheme name="Custom 4">
      <a:dk1>
        <a:srgbClr val="233348"/>
      </a:dk1>
      <a:lt1>
        <a:srgbClr val="FEFFFF"/>
      </a:lt1>
      <a:dk2>
        <a:srgbClr val="44546A"/>
      </a:dk2>
      <a:lt2>
        <a:srgbClr val="E7E6E6"/>
      </a:lt2>
      <a:accent1>
        <a:srgbClr val="233348"/>
      </a:accent1>
      <a:accent2>
        <a:srgbClr val="0B8A6D"/>
      </a:accent2>
      <a:accent3>
        <a:srgbClr val="80B880"/>
      </a:accent3>
      <a:accent4>
        <a:srgbClr val="BCD2B4"/>
      </a:accent4>
      <a:accent5>
        <a:srgbClr val="EAE0C7"/>
      </a:accent5>
      <a:accent6>
        <a:srgbClr val="E6845D"/>
      </a:accent6>
      <a:hlink>
        <a:srgbClr val="7C7C9A"/>
      </a:hlink>
      <a:folHlink>
        <a:srgbClr val="3E3F6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11585</TotalTime>
  <Words>4446</Words>
  <Application>Microsoft Office PowerPoint</Application>
  <PresentationFormat>Custom</PresentationFormat>
  <Paragraphs>647</Paragraphs>
  <Slides>49</Slides>
  <Notes>49</Notes>
  <HiddenSlides>23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Calibri</vt:lpstr>
      <vt:lpstr>Calibri Light</vt:lpstr>
      <vt:lpstr>Cambria Math</vt:lpstr>
      <vt:lpstr>LinLibertineTB</vt:lpstr>
      <vt:lpstr>Poppins Light</vt:lpstr>
      <vt:lpstr>Poppins Medium</vt:lpstr>
      <vt:lpstr>Poppins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Shai Bergman</cp:lastModifiedBy>
  <cp:revision>894</cp:revision>
  <dcterms:created xsi:type="dcterms:W3CDTF">2016-04-21T20:41:04Z</dcterms:created>
  <dcterms:modified xsi:type="dcterms:W3CDTF">2022-06-14T17:00:09Z</dcterms:modified>
</cp:coreProperties>
</file>